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页" id="{5BF666AC-1C3D-4EB2-AB90-C52CD02134B3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  <p14:section name="名盐" id="{8B4A61B8-B178-4E2E-8B7B-0CCCB5BECB88}">
          <p14:sldIdLst>
            <p14:sldId id="262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7213" autoAdjust="0"/>
  </p:normalViewPr>
  <p:slideViewPr>
    <p:cSldViewPr showGuides="1">
      <p:cViewPr varScale="1">
        <p:scale>
          <a:sx n="49" d="100"/>
          <a:sy n="49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10AEA-597D-4AD5-8A50-326AC3C9DC75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8A4B9-39B6-44E9-8469-D8D670C819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08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https://baike.baidu.com/item/</a:t>
            </a:r>
            <a:r>
              <a:rPr lang="zh-CN" altLang="en-US" dirty="0" smtClean="0"/>
              <a:t>食盐</a:t>
            </a:r>
            <a:r>
              <a:rPr lang="en-US" altLang="zh-CN" dirty="0" smtClean="0"/>
              <a:t>/207926</a:t>
            </a:r>
          </a:p>
          <a:p>
            <a:r>
              <a:rPr lang="en-US" altLang="zh-CN" dirty="0" smtClean="0"/>
              <a:t>http://www.360doc.com/content/19/0102/12/10036628_806010817.shtml</a:t>
            </a:r>
          </a:p>
          <a:p>
            <a:r>
              <a:rPr lang="en-US" altLang="zh-CN" dirty="0" smtClean="0"/>
              <a:t>http://www.360doc.com/content/17/0311/06/38343367_635722229.shtml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A4B9-39B6-44E9-8469-D8D670C819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47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dirty="0" smtClean="0"/>
              <a:t>食盐是指来源不同的海盐、井盐、矿盐、湖盐、土盐等。</a:t>
            </a:r>
          </a:p>
          <a:p>
            <a:r>
              <a:rPr lang="zh-CN" altLang="en-US" b="0" dirty="0" smtClean="0"/>
              <a:t>它们的主要成分是氯化钠，国家规定井盐和矿盐的氯化钠含量不得低于</a:t>
            </a:r>
            <a:r>
              <a:rPr lang="en-US" altLang="zh-CN" b="0" dirty="0" smtClean="0"/>
              <a:t>95%</a:t>
            </a:r>
            <a:r>
              <a:rPr lang="zh-CN" altLang="en-US" b="0" dirty="0" smtClean="0"/>
              <a:t>。</a:t>
            </a:r>
          </a:p>
          <a:p>
            <a:r>
              <a:rPr lang="zh-CN" altLang="en-US" b="0" dirty="0" smtClean="0"/>
              <a:t>食盐中含有钡盐、氯化物、镁、铅、砷、锌、硫酸盐等杂质。</a:t>
            </a:r>
          </a:p>
          <a:p>
            <a:r>
              <a:rPr lang="zh-CN" altLang="en-US" b="0" dirty="0" smtClean="0"/>
              <a:t>我们规定钡含量不得超过</a:t>
            </a:r>
            <a:r>
              <a:rPr lang="en-US" altLang="zh-CN" b="0" dirty="0" smtClean="0"/>
              <a:t>20mg/kg</a:t>
            </a:r>
            <a:r>
              <a:rPr lang="zh-CN" altLang="en-US" b="0" dirty="0" smtClean="0"/>
              <a:t>。</a:t>
            </a:r>
          </a:p>
          <a:p>
            <a:r>
              <a:rPr lang="zh-CN" altLang="en-US" b="0" dirty="0" smtClean="0"/>
              <a:t>食盐中镁、钙含量过多可使盐带苦味，含氟过高也可引起中毒。</a:t>
            </a:r>
          </a:p>
          <a:p>
            <a:r>
              <a:rPr lang="zh-CN" altLang="en-US" b="0" dirty="0" smtClean="0"/>
              <a:t>近年来许多试验证实，食盐摄入量与高血压发病率有一定关系，膳食中食盐摄入过多，可引起高血压。</a:t>
            </a:r>
          </a:p>
          <a:p>
            <a:r>
              <a:rPr lang="zh-CN" altLang="en-US" b="0" dirty="0" smtClean="0"/>
              <a:t>世界卫生组织</a:t>
            </a:r>
            <a:r>
              <a:rPr lang="en-US" altLang="zh-CN" b="0" dirty="0" smtClean="0"/>
              <a:t>(WHO) </a:t>
            </a:r>
            <a:r>
              <a:rPr lang="zh-CN" altLang="en-US" b="0" dirty="0" smtClean="0"/>
              <a:t>建议每人每日摄入</a:t>
            </a:r>
            <a:r>
              <a:rPr lang="en-US" altLang="zh-CN" b="0" dirty="0" smtClean="0"/>
              <a:t>5g </a:t>
            </a:r>
            <a:r>
              <a:rPr lang="zh-CN" altLang="en-US" b="0" dirty="0" smtClean="0"/>
              <a:t>以下食盐可预防冠心病和高血压。</a:t>
            </a:r>
          </a:p>
          <a:p>
            <a:r>
              <a:rPr lang="zh-CN" altLang="en-US" b="0" dirty="0" smtClean="0"/>
              <a:t>我国规定成人每日摄入</a:t>
            </a:r>
            <a:r>
              <a:rPr lang="en-US" altLang="zh-CN" b="0" dirty="0" smtClean="0"/>
              <a:t>7g</a:t>
            </a:r>
            <a:r>
              <a:rPr lang="zh-CN" altLang="en-US" b="0" dirty="0" smtClean="0"/>
              <a:t>食盐即可满足机体对钠的需要。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A4B9-39B6-44E9-8469-D8D670C819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6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盐的来源，分为两大类：海盐和陆盐。海盐味道清爽，并带有清冽的海水、矿物质味道；陆盐又分为岩盐、湖盐和井盐。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A4B9-39B6-44E9-8469-D8D670C819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05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岩盐</a:t>
            </a:r>
          </a:p>
          <a:p>
            <a:r>
              <a:rPr lang="zh-CN" altLang="en-US" dirty="0" smtClean="0"/>
              <a:t>指在地下或山洞内开采的食盐，矿物组成与海盐不同。岩盐形成的年份往往有几百万年之久，又深藏于地底，使其拥有非常丰富的矿物质。</a:t>
            </a:r>
          </a:p>
          <a:p>
            <a:r>
              <a:rPr lang="zh-CN" altLang="en-US" dirty="0" smtClean="0"/>
              <a:t>喜马拉雅山岩盐就是其中的典型代表，其采自巴基斯坦的凯沃拉（</a:t>
            </a:r>
            <a:r>
              <a:rPr lang="en-US" altLang="zh-CN" dirty="0" err="1" smtClean="0"/>
              <a:t>Khewra</a:t>
            </a:r>
            <a:r>
              <a:rPr lang="zh-CN" altLang="en-US" dirty="0" smtClean="0"/>
              <a:t>）盐矿，被认为是世界上最纯净、最天然的矿物盐之一。颜色从纯白到粉红色，乃至深红色、黑色的都有。</a:t>
            </a:r>
          </a:p>
          <a:p>
            <a:r>
              <a:rPr lang="zh-CN" altLang="en-US" dirty="0" smtClean="0"/>
              <a:t>岩盐的咸味比海盐低，但矿物味和土壤味会更重，其能够长时间保持在某个温度，除了常见的研磨盐外，还可以用来撒在冰激凌上，或者用来烹饪鱼肉蔬菜。</a:t>
            </a:r>
          </a:p>
          <a:p>
            <a:r>
              <a:rPr lang="en-US" altLang="zh-CN" dirty="0" smtClean="0"/>
              <a:t>&gt;&gt;&gt;&gt;</a:t>
            </a:r>
          </a:p>
          <a:p>
            <a:r>
              <a:rPr lang="zh-CN" altLang="en-US" dirty="0" smtClean="0"/>
              <a:t>湖盐</a:t>
            </a:r>
          </a:p>
          <a:p>
            <a:r>
              <a:rPr lang="zh-CN" altLang="en-US" dirty="0" smtClean="0"/>
              <a:t>湖盐是人类最早发现的食用盐类，湖盐指盐湖中采掘的盐或以盐湖卤水为原料制成的盐。一般通过采盐机或者采盐船直接从盐湖中采掘原盐，并通过运输、洗涤脱水、堆垛等步骤完成生产，其咸度相对柔和。</a:t>
            </a:r>
          </a:p>
          <a:p>
            <a:r>
              <a:rPr lang="en-US" altLang="zh-CN" dirty="0" smtClean="0"/>
              <a:t>&gt;&gt;&gt;&gt;</a:t>
            </a:r>
          </a:p>
          <a:p>
            <a:r>
              <a:rPr lang="zh-CN" altLang="en-US" dirty="0" smtClean="0"/>
              <a:t>井盐</a:t>
            </a:r>
          </a:p>
          <a:p>
            <a:r>
              <a:rPr lang="zh-CN" altLang="en-US" dirty="0" smtClean="0"/>
              <a:t>井盐是一种在类似于岩盐的地下盐矿里，通过汲卤取盐技术而生产出来的。</a:t>
            </a:r>
          </a:p>
          <a:p>
            <a:r>
              <a:rPr lang="zh-CN" altLang="en-US" dirty="0" smtClean="0"/>
              <a:t>所谓的卤，就是被封存在地下的水，但这水并不是一般淡水，今天的四川盆地在远古时期，曾经是一个巨大的内陆咸水湖，后来气候变得比以前炎热干燥，使得湖水越来越少，积存在盆地的低洼地带，还被封存在了地下，而这些被封存起来的湖水，就是我们所说的卤水。</a:t>
            </a:r>
          </a:p>
          <a:p>
            <a:r>
              <a:rPr lang="zh-CN" altLang="en-US" dirty="0" smtClean="0"/>
              <a:t>生产井盐，首先用水桶直接从盐井中将盐水提取出井，倾倒在滤盐土中，利用阳光暴晒，蒸发水份，提高盐土含盐量。</a:t>
            </a:r>
          </a:p>
          <a:p>
            <a:r>
              <a:rPr lang="zh-CN" altLang="en-US" dirty="0" smtClean="0"/>
              <a:t>再用盐水对盛入竹篓中的盐土进行浸泡，浇灌，滴漏，收集更高浓度的盐水。</a:t>
            </a:r>
          </a:p>
          <a:p>
            <a:r>
              <a:rPr lang="zh-CN" altLang="en-US" dirty="0" smtClean="0"/>
              <a:t>然后将淋滤出来的盐水添满一锅，用木柴煅烧，先用大火，使其锅开水沸，再改成小火，慢慢蒸发，再添加盐水，又改大火。</a:t>
            </a:r>
          </a:p>
          <a:p>
            <a:r>
              <a:rPr lang="zh-CN" altLang="en-US" dirty="0" smtClean="0"/>
              <a:t>如此反复，待锅中起泡，加进玉米面约一两，锅中水份蒸发，成泥沙状，继而盐份析出，如堆雪、白糖沉淀在锅中，最后用粗瓷碗捞盛放入桶中储存。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A4B9-39B6-44E9-8469-D8D670C819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297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http://dy.163.com/v2/article/detail/DQ4ON6I0051496VV.html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58A4B9-39B6-44E9-8469-D8D670C819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73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92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31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8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04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9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93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8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9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78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8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8E4CE-6582-41EF-AE7C-A2376A8E3740}" type="datetimeFigureOut">
              <a:rPr lang="zh-CN" altLang="en-US" smtClean="0"/>
              <a:t>2019/5/20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C2F79-A8F3-4D72-A9A4-9EF2B4A3A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56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3600" dirty="0" smtClean="0"/>
              <a:t>食盐</a:t>
            </a:r>
            <a:endParaRPr lang="zh-CN" altLang="en-US" sz="6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Salt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47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主要</a:t>
            </a:r>
            <a:r>
              <a:rPr lang="zh-CN" altLang="en-US" dirty="0"/>
              <a:t>成分是</a:t>
            </a:r>
            <a:r>
              <a:rPr lang="zh-CN" altLang="en-US" dirty="0" smtClean="0"/>
              <a:t>氯化钠</a:t>
            </a:r>
            <a:endParaRPr lang="en-US" altLang="zh-CN" dirty="0" smtClean="0"/>
          </a:p>
          <a:p>
            <a:r>
              <a:rPr lang="zh-CN" altLang="en-US" dirty="0" smtClean="0"/>
              <a:t>食盐</a:t>
            </a:r>
            <a:r>
              <a:rPr lang="zh-CN" altLang="en-US" dirty="0"/>
              <a:t>中含有钡盐、氯化物、镁、铅</a:t>
            </a:r>
            <a:r>
              <a:rPr lang="zh-CN" altLang="en-US" dirty="0" smtClean="0"/>
              <a:t>、等杂质</a:t>
            </a:r>
            <a:endParaRPr lang="zh-CN" altLang="en-US" dirty="0"/>
          </a:p>
          <a:p>
            <a:r>
              <a:rPr lang="zh-CN" altLang="en-US" dirty="0" smtClean="0"/>
              <a:t>含镁</a:t>
            </a:r>
            <a:r>
              <a:rPr lang="zh-CN" altLang="en-US" dirty="0"/>
              <a:t>、钙含量过多可使盐带</a:t>
            </a:r>
            <a:r>
              <a:rPr lang="zh-CN" altLang="en-US" dirty="0" smtClean="0"/>
              <a:t>苦味</a:t>
            </a:r>
            <a:endParaRPr lang="en-US" altLang="zh-CN" dirty="0" smtClean="0"/>
          </a:p>
          <a:p>
            <a:r>
              <a:rPr lang="zh-CN" altLang="en-US" dirty="0" smtClean="0"/>
              <a:t>含</a:t>
            </a:r>
            <a:r>
              <a:rPr lang="zh-CN" altLang="en-US" dirty="0"/>
              <a:t>氟过高也可引起</a:t>
            </a:r>
            <a:r>
              <a:rPr lang="zh-CN" altLang="en-US" dirty="0" smtClean="0"/>
              <a:t>中毒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569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食盐摄入量与高血压发病率有一定关系</a:t>
            </a:r>
            <a:endParaRPr lang="en-US" altLang="zh-CN" dirty="0"/>
          </a:p>
          <a:p>
            <a:r>
              <a:rPr lang="zh-CN" altLang="en-US" dirty="0" smtClean="0"/>
              <a:t>世界卫生组织建议</a:t>
            </a:r>
            <a:r>
              <a:rPr lang="zh-CN" altLang="en-US" dirty="0"/>
              <a:t>每人每日摄入</a:t>
            </a:r>
            <a:r>
              <a:rPr lang="en-US" altLang="zh-CN" dirty="0"/>
              <a:t>5g </a:t>
            </a:r>
            <a:r>
              <a:rPr lang="zh-CN" altLang="en-US" dirty="0" smtClean="0"/>
              <a:t>以下</a:t>
            </a:r>
            <a:endParaRPr lang="en-US" altLang="zh-CN" dirty="0" smtClean="0"/>
          </a:p>
          <a:p>
            <a:r>
              <a:rPr lang="zh-CN" altLang="en-US" dirty="0" smtClean="0"/>
              <a:t>我国</a:t>
            </a:r>
            <a:r>
              <a:rPr lang="zh-CN" altLang="en-US" dirty="0"/>
              <a:t>规定成人每日</a:t>
            </a:r>
            <a:r>
              <a:rPr lang="zh-CN" altLang="en-US" dirty="0" smtClean="0"/>
              <a:t>摄入</a:t>
            </a:r>
            <a:r>
              <a:rPr lang="en-US" altLang="zh-CN" dirty="0" smtClean="0"/>
              <a:t>6g</a:t>
            </a:r>
            <a:r>
              <a:rPr lang="zh-CN" altLang="en-US" dirty="0" smtClean="0"/>
              <a:t>食盐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65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盐的种类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 rot="1752046">
            <a:off x="2717278" y="4748830"/>
            <a:ext cx="887830" cy="677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3881"/>
                </a:moveTo>
                <a:lnTo>
                  <a:pt x="887830" y="3388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任意多边形 5"/>
          <p:cNvSpPr/>
          <p:nvPr/>
        </p:nvSpPr>
        <p:spPr>
          <a:xfrm rot="19847954">
            <a:off x="2717278" y="3249493"/>
            <a:ext cx="887830" cy="677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3881"/>
                </a:moveTo>
                <a:lnTo>
                  <a:pt x="887830" y="33881"/>
                </a:lnTo>
              </a:path>
            </a:pathLst>
          </a:custGeom>
          <a:noFill/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椭圆 6"/>
          <p:cNvSpPr/>
          <p:nvPr/>
        </p:nvSpPr>
        <p:spPr>
          <a:xfrm>
            <a:off x="457248" y="2670429"/>
            <a:ext cx="2725229" cy="2725229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 7"/>
          <p:cNvSpPr/>
          <p:nvPr/>
        </p:nvSpPr>
        <p:spPr>
          <a:xfrm>
            <a:off x="3444794" y="1850364"/>
            <a:ext cx="1635137" cy="1635137"/>
          </a:xfrm>
          <a:custGeom>
            <a:avLst/>
            <a:gdLst>
              <a:gd name="connsiteX0" fmla="*/ 0 w 1635137"/>
              <a:gd name="connsiteY0" fmla="*/ 817569 h 1635137"/>
              <a:gd name="connsiteX1" fmla="*/ 817569 w 1635137"/>
              <a:gd name="connsiteY1" fmla="*/ 0 h 1635137"/>
              <a:gd name="connsiteX2" fmla="*/ 1635138 w 1635137"/>
              <a:gd name="connsiteY2" fmla="*/ 817569 h 1635137"/>
              <a:gd name="connsiteX3" fmla="*/ 817569 w 1635137"/>
              <a:gd name="connsiteY3" fmla="*/ 1635138 h 1635137"/>
              <a:gd name="connsiteX4" fmla="*/ 0 w 1635137"/>
              <a:gd name="connsiteY4" fmla="*/ 817569 h 163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137" h="1635137">
                <a:moveTo>
                  <a:pt x="0" y="817569"/>
                </a:moveTo>
                <a:cubicBezTo>
                  <a:pt x="0" y="366038"/>
                  <a:pt x="366038" y="0"/>
                  <a:pt x="817569" y="0"/>
                </a:cubicBezTo>
                <a:cubicBezTo>
                  <a:pt x="1269100" y="0"/>
                  <a:pt x="1635138" y="366038"/>
                  <a:pt x="1635138" y="817569"/>
                </a:cubicBezTo>
                <a:cubicBezTo>
                  <a:pt x="1635138" y="1269100"/>
                  <a:pt x="1269100" y="1635138"/>
                  <a:pt x="817569" y="1635138"/>
                </a:cubicBezTo>
                <a:cubicBezTo>
                  <a:pt x="366038" y="1635138"/>
                  <a:pt x="0" y="1269100"/>
                  <a:pt x="0" y="817569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8103780"/>
              <a:satOff val="16667"/>
              <a:lumOff val="-1274"/>
              <a:alphaOff val="0"/>
            </a:schemeClr>
          </a:fillRef>
          <a:effectRef idx="0">
            <a:schemeClr val="accent2">
              <a:hueOff val="-8103780"/>
              <a:satOff val="16667"/>
              <a:lumOff val="-127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5" tIns="266765" rIns="266765" bIns="266765" numCol="1" spcCol="1270" anchor="ctr" anchorCtr="0">
            <a:noAutofit/>
          </a:bodyPr>
          <a:lstStyle/>
          <a:p>
            <a:pPr lvl="0" algn="ctr" defTabSz="1911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4300" kern="1200" smtClean="0"/>
              <a:t>海盐</a:t>
            </a:r>
            <a:endParaRPr lang="zh-CN" sz="4300" kern="1200"/>
          </a:p>
        </p:txBody>
      </p:sp>
      <p:sp>
        <p:nvSpPr>
          <p:cNvPr id="9" name="任意多边形 8"/>
          <p:cNvSpPr/>
          <p:nvPr/>
        </p:nvSpPr>
        <p:spPr>
          <a:xfrm>
            <a:off x="3444794" y="4580585"/>
            <a:ext cx="1635137" cy="1635137"/>
          </a:xfrm>
          <a:custGeom>
            <a:avLst/>
            <a:gdLst>
              <a:gd name="connsiteX0" fmla="*/ 0 w 1635137"/>
              <a:gd name="connsiteY0" fmla="*/ 817569 h 1635137"/>
              <a:gd name="connsiteX1" fmla="*/ 817569 w 1635137"/>
              <a:gd name="connsiteY1" fmla="*/ 0 h 1635137"/>
              <a:gd name="connsiteX2" fmla="*/ 1635138 w 1635137"/>
              <a:gd name="connsiteY2" fmla="*/ 817569 h 1635137"/>
              <a:gd name="connsiteX3" fmla="*/ 817569 w 1635137"/>
              <a:gd name="connsiteY3" fmla="*/ 1635138 h 1635137"/>
              <a:gd name="connsiteX4" fmla="*/ 0 w 1635137"/>
              <a:gd name="connsiteY4" fmla="*/ 817569 h 163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137" h="1635137">
                <a:moveTo>
                  <a:pt x="0" y="817569"/>
                </a:moveTo>
                <a:cubicBezTo>
                  <a:pt x="0" y="366038"/>
                  <a:pt x="366038" y="0"/>
                  <a:pt x="817569" y="0"/>
                </a:cubicBezTo>
                <a:cubicBezTo>
                  <a:pt x="1269100" y="0"/>
                  <a:pt x="1635138" y="366038"/>
                  <a:pt x="1635138" y="817569"/>
                </a:cubicBezTo>
                <a:cubicBezTo>
                  <a:pt x="1635138" y="1269100"/>
                  <a:pt x="1269100" y="1635138"/>
                  <a:pt x="817569" y="1635138"/>
                </a:cubicBezTo>
                <a:cubicBezTo>
                  <a:pt x="366038" y="1635138"/>
                  <a:pt x="0" y="1269100"/>
                  <a:pt x="0" y="817569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16207560"/>
              <a:satOff val="33334"/>
              <a:lumOff val="-2549"/>
              <a:alphaOff val="0"/>
            </a:schemeClr>
          </a:fillRef>
          <a:effectRef idx="0">
            <a:schemeClr val="accent2">
              <a:hueOff val="-16207560"/>
              <a:satOff val="33334"/>
              <a:lumOff val="-254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6765" tIns="266765" rIns="266765" bIns="266765" numCol="1" spcCol="1270" anchor="ctr" anchorCtr="0">
            <a:noAutofit/>
          </a:bodyPr>
          <a:lstStyle/>
          <a:p>
            <a:pPr lvl="0" algn="ctr" defTabSz="19113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4300" kern="1200" dirty="0" smtClean="0"/>
              <a:t>陆盐</a:t>
            </a:r>
            <a:endParaRPr lang="zh-CN" sz="4300" kern="1200" dirty="0"/>
          </a:p>
        </p:txBody>
      </p:sp>
      <p:sp>
        <p:nvSpPr>
          <p:cNvPr id="10" name="任意多边形 9"/>
          <p:cNvSpPr/>
          <p:nvPr/>
        </p:nvSpPr>
        <p:spPr>
          <a:xfrm>
            <a:off x="5243445" y="4580585"/>
            <a:ext cx="2452706" cy="1635137"/>
          </a:xfrm>
          <a:custGeom>
            <a:avLst/>
            <a:gdLst>
              <a:gd name="connsiteX0" fmla="*/ 0 w 2452706"/>
              <a:gd name="connsiteY0" fmla="*/ 0 h 1635137"/>
              <a:gd name="connsiteX1" fmla="*/ 2452706 w 2452706"/>
              <a:gd name="connsiteY1" fmla="*/ 0 h 1635137"/>
              <a:gd name="connsiteX2" fmla="*/ 2452706 w 2452706"/>
              <a:gd name="connsiteY2" fmla="*/ 1635137 h 1635137"/>
              <a:gd name="connsiteX3" fmla="*/ 0 w 2452706"/>
              <a:gd name="connsiteY3" fmla="*/ 1635137 h 1635137"/>
              <a:gd name="connsiteX4" fmla="*/ 0 w 2452706"/>
              <a:gd name="connsiteY4" fmla="*/ 0 h 163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2706" h="1635137">
                <a:moveTo>
                  <a:pt x="0" y="0"/>
                </a:moveTo>
                <a:lnTo>
                  <a:pt x="2452706" y="0"/>
                </a:lnTo>
                <a:lnTo>
                  <a:pt x="2452706" y="1635137"/>
                </a:lnTo>
                <a:lnTo>
                  <a:pt x="0" y="16351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4224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sz="3200" kern="1200" dirty="0" smtClean="0"/>
              <a:t>岩盐</a:t>
            </a:r>
            <a:endParaRPr lang="zh-CN" sz="3200" kern="1200" dirty="0"/>
          </a:p>
          <a:p>
            <a:pPr marL="285750" lvl="1" indent="-285750" algn="l" defTabSz="14224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sz="3200" kern="1200" dirty="0" smtClean="0"/>
              <a:t>湖盐</a:t>
            </a:r>
            <a:endParaRPr lang="zh-CN" sz="3200" kern="1200" dirty="0"/>
          </a:p>
          <a:p>
            <a:pPr marL="285750" lvl="1" indent="-285750" algn="l" defTabSz="1422400" rtl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sz="3200" kern="1200" dirty="0" smtClean="0"/>
              <a:t>井盐</a:t>
            </a:r>
            <a:endParaRPr lang="zh-CN" sz="3200" kern="1200" dirty="0"/>
          </a:p>
        </p:txBody>
      </p:sp>
    </p:spTree>
    <p:extLst>
      <p:ext uri="{BB962C8B-B14F-4D97-AF65-F5344CB8AC3E}">
        <p14:creationId xmlns:p14="http://schemas.microsoft.com/office/powerpoint/2010/main" val="279733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海盐</a:t>
            </a:r>
            <a:endParaRPr lang="zh-CN" alt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687334"/>
            <a:ext cx="4038600" cy="235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原料是</a:t>
            </a:r>
            <a:r>
              <a:rPr lang="zh-CN" altLang="en-US" dirty="0"/>
              <a:t>海水，海水水份被蒸发</a:t>
            </a:r>
            <a:r>
              <a:rPr lang="zh-CN" altLang="en-US" dirty="0" smtClean="0"/>
              <a:t>后的</a:t>
            </a:r>
            <a:r>
              <a:rPr lang="zh-CN" altLang="en-US" dirty="0"/>
              <a:t>就是</a:t>
            </a:r>
            <a:r>
              <a:rPr lang="zh-CN" altLang="en-US" dirty="0" smtClean="0"/>
              <a:t>海盐；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海盐通过</a:t>
            </a:r>
            <a:r>
              <a:rPr lang="zh-CN" altLang="en-US" dirty="0"/>
              <a:t>露天盐田日晒的缓慢蒸发方式，使结晶作用发生在盐水表面，结出脆弱的角锥形中空</a:t>
            </a:r>
            <a:r>
              <a:rPr lang="zh-CN" altLang="en-US" dirty="0" smtClean="0"/>
              <a:t>薄片；</a:t>
            </a:r>
            <a:endParaRPr lang="zh-CN" altLang="en-US" dirty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成形盐</a:t>
            </a:r>
            <a:r>
              <a:rPr lang="zh-CN" altLang="en-US" dirty="0"/>
              <a:t>片下沉，凝聚成较大粗粒</a:t>
            </a:r>
            <a:r>
              <a:rPr lang="zh-CN" altLang="en-US" dirty="0" smtClean="0"/>
              <a:t>，成为最</a:t>
            </a:r>
            <a:r>
              <a:rPr lang="zh-CN" altLang="en-US" dirty="0"/>
              <a:t>常见的大粒海盐。</a:t>
            </a:r>
          </a:p>
        </p:txBody>
      </p:sp>
    </p:spTree>
    <p:extLst>
      <p:ext uri="{BB962C8B-B14F-4D97-AF65-F5344CB8AC3E}">
        <p14:creationId xmlns:p14="http://schemas.microsoft.com/office/powerpoint/2010/main" val="92122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陆盐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333444" y="1613774"/>
            <a:ext cx="5486512" cy="4838537"/>
            <a:chOff x="1333444" y="1613774"/>
            <a:chExt cx="5486512" cy="4838537"/>
          </a:xfrm>
        </p:grpSpPr>
        <p:sp>
          <p:nvSpPr>
            <p:cNvPr id="5" name="任意多边形 4"/>
            <p:cNvSpPr/>
            <p:nvPr/>
          </p:nvSpPr>
          <p:spPr>
            <a:xfrm>
              <a:off x="2006020" y="1613774"/>
              <a:ext cx="4813935" cy="1345155"/>
            </a:xfrm>
            <a:custGeom>
              <a:avLst/>
              <a:gdLst>
                <a:gd name="connsiteX0" fmla="*/ 0 w 4813935"/>
                <a:gd name="connsiteY0" fmla="*/ 0 h 1345153"/>
                <a:gd name="connsiteX1" fmla="*/ 4141359 w 4813935"/>
                <a:gd name="connsiteY1" fmla="*/ 0 h 1345153"/>
                <a:gd name="connsiteX2" fmla="*/ 4813935 w 4813935"/>
                <a:gd name="connsiteY2" fmla="*/ 672577 h 1345153"/>
                <a:gd name="connsiteX3" fmla="*/ 4141359 w 4813935"/>
                <a:gd name="connsiteY3" fmla="*/ 1345153 h 1345153"/>
                <a:gd name="connsiteX4" fmla="*/ 0 w 4813935"/>
                <a:gd name="connsiteY4" fmla="*/ 1345153 h 1345153"/>
                <a:gd name="connsiteX5" fmla="*/ 0 w 4813935"/>
                <a:gd name="connsiteY5" fmla="*/ 0 h 134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3935" h="1345153">
                  <a:moveTo>
                    <a:pt x="4813935" y="1345152"/>
                  </a:moveTo>
                  <a:lnTo>
                    <a:pt x="672576" y="1345152"/>
                  </a:lnTo>
                  <a:lnTo>
                    <a:pt x="0" y="672576"/>
                  </a:lnTo>
                  <a:lnTo>
                    <a:pt x="672576" y="1"/>
                  </a:lnTo>
                  <a:lnTo>
                    <a:pt x="4813935" y="1"/>
                  </a:lnTo>
                  <a:lnTo>
                    <a:pt x="4813935" y="13451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463" tIns="217171" rIns="405384" bIns="217170" numCol="1" spcCol="1270" anchor="ctr" anchorCtr="0">
              <a:noAutofit/>
            </a:bodyPr>
            <a:lstStyle/>
            <a:p>
              <a:pPr lvl="0" algn="ctr" defTabSz="2533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5700" kern="1200" smtClean="0"/>
                <a:t>岩盐</a:t>
              </a:r>
              <a:endParaRPr lang="zh-CN" sz="5700" kern="1200"/>
            </a:p>
          </p:txBody>
        </p:sp>
        <p:sp>
          <p:nvSpPr>
            <p:cNvPr id="6" name="椭圆 5"/>
            <p:cNvSpPr/>
            <p:nvPr/>
          </p:nvSpPr>
          <p:spPr>
            <a:xfrm>
              <a:off x="1333444" y="1613775"/>
              <a:ext cx="1345153" cy="1345153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任意多边形 6"/>
            <p:cNvSpPr/>
            <p:nvPr/>
          </p:nvSpPr>
          <p:spPr>
            <a:xfrm>
              <a:off x="2006020" y="3360466"/>
              <a:ext cx="4813935" cy="1345154"/>
            </a:xfrm>
            <a:custGeom>
              <a:avLst/>
              <a:gdLst>
                <a:gd name="connsiteX0" fmla="*/ 0 w 4813935"/>
                <a:gd name="connsiteY0" fmla="*/ 0 h 1345153"/>
                <a:gd name="connsiteX1" fmla="*/ 4141359 w 4813935"/>
                <a:gd name="connsiteY1" fmla="*/ 0 h 1345153"/>
                <a:gd name="connsiteX2" fmla="*/ 4813935 w 4813935"/>
                <a:gd name="connsiteY2" fmla="*/ 672577 h 1345153"/>
                <a:gd name="connsiteX3" fmla="*/ 4141359 w 4813935"/>
                <a:gd name="connsiteY3" fmla="*/ 1345153 h 1345153"/>
                <a:gd name="connsiteX4" fmla="*/ 0 w 4813935"/>
                <a:gd name="connsiteY4" fmla="*/ 1345153 h 1345153"/>
                <a:gd name="connsiteX5" fmla="*/ 0 w 4813935"/>
                <a:gd name="connsiteY5" fmla="*/ 0 h 134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3935" h="1345153">
                  <a:moveTo>
                    <a:pt x="4813935" y="1345152"/>
                  </a:moveTo>
                  <a:lnTo>
                    <a:pt x="672576" y="1345152"/>
                  </a:lnTo>
                  <a:lnTo>
                    <a:pt x="0" y="672576"/>
                  </a:lnTo>
                  <a:lnTo>
                    <a:pt x="672576" y="1"/>
                  </a:lnTo>
                  <a:lnTo>
                    <a:pt x="4813935" y="1"/>
                  </a:lnTo>
                  <a:lnTo>
                    <a:pt x="4813935" y="13451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463" tIns="217171" rIns="405384" bIns="217170" numCol="1" spcCol="1270" anchor="ctr" anchorCtr="0">
              <a:noAutofit/>
            </a:bodyPr>
            <a:lstStyle/>
            <a:p>
              <a:pPr lvl="0" algn="ctr" defTabSz="2533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5700" kern="1200" smtClean="0"/>
                <a:t>湖盐</a:t>
              </a:r>
              <a:endParaRPr lang="zh-CN" sz="5700" kern="1200"/>
            </a:p>
          </p:txBody>
        </p:sp>
        <p:sp>
          <p:nvSpPr>
            <p:cNvPr id="8" name="椭圆 7"/>
            <p:cNvSpPr/>
            <p:nvPr/>
          </p:nvSpPr>
          <p:spPr>
            <a:xfrm>
              <a:off x="1333444" y="3360467"/>
              <a:ext cx="1345153" cy="1345153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任意多边形 8"/>
            <p:cNvSpPr/>
            <p:nvPr/>
          </p:nvSpPr>
          <p:spPr>
            <a:xfrm>
              <a:off x="2006020" y="5107157"/>
              <a:ext cx="4813936" cy="1345154"/>
            </a:xfrm>
            <a:custGeom>
              <a:avLst/>
              <a:gdLst>
                <a:gd name="connsiteX0" fmla="*/ 0 w 4813935"/>
                <a:gd name="connsiteY0" fmla="*/ 0 h 1345153"/>
                <a:gd name="connsiteX1" fmla="*/ 4141359 w 4813935"/>
                <a:gd name="connsiteY1" fmla="*/ 0 h 1345153"/>
                <a:gd name="connsiteX2" fmla="*/ 4813935 w 4813935"/>
                <a:gd name="connsiteY2" fmla="*/ 672577 h 1345153"/>
                <a:gd name="connsiteX3" fmla="*/ 4141359 w 4813935"/>
                <a:gd name="connsiteY3" fmla="*/ 1345153 h 1345153"/>
                <a:gd name="connsiteX4" fmla="*/ 0 w 4813935"/>
                <a:gd name="connsiteY4" fmla="*/ 1345153 h 1345153"/>
                <a:gd name="connsiteX5" fmla="*/ 0 w 4813935"/>
                <a:gd name="connsiteY5" fmla="*/ 0 h 1345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13935" h="1345153">
                  <a:moveTo>
                    <a:pt x="4813935" y="1345152"/>
                  </a:moveTo>
                  <a:lnTo>
                    <a:pt x="672576" y="1345152"/>
                  </a:lnTo>
                  <a:lnTo>
                    <a:pt x="0" y="672576"/>
                  </a:lnTo>
                  <a:lnTo>
                    <a:pt x="672576" y="1"/>
                  </a:lnTo>
                  <a:lnTo>
                    <a:pt x="4813935" y="1"/>
                  </a:lnTo>
                  <a:lnTo>
                    <a:pt x="4813935" y="134515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29463" tIns="217171" rIns="405385" bIns="217170" numCol="1" spcCol="1270" anchor="ctr" anchorCtr="0">
              <a:noAutofit/>
            </a:bodyPr>
            <a:lstStyle/>
            <a:p>
              <a:pPr lvl="0" algn="ctr" defTabSz="2533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5700" kern="1200" smtClean="0"/>
                <a:t>井盐</a:t>
              </a:r>
              <a:endParaRPr lang="zh-CN" sz="5700" kern="1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333444" y="5107158"/>
              <a:ext cx="1345153" cy="1345153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11118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著名的</a:t>
            </a:r>
            <a:r>
              <a:rPr lang="en-US" altLang="zh-CN" dirty="0" smtClean="0"/>
              <a:t>10</a:t>
            </a:r>
            <a:r>
              <a:rPr lang="zh-CN" altLang="en-US" dirty="0"/>
              <a:t>种盐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222923"/>
          </a:xfrm>
        </p:spPr>
        <p:txBody>
          <a:bodyPr numCol="2">
            <a:noAutofit/>
          </a:bodyPr>
          <a:lstStyle/>
          <a:p>
            <a:r>
              <a:rPr lang="zh-CN" altLang="en-US" sz="4000" dirty="0"/>
              <a:t>犹太</a:t>
            </a:r>
            <a:r>
              <a:rPr lang="zh-CN" altLang="en-US" sz="4000" dirty="0" smtClean="0"/>
              <a:t>盐</a:t>
            </a:r>
            <a:endParaRPr lang="en-US" altLang="zh-CN" sz="4000" dirty="0" smtClean="0"/>
          </a:p>
          <a:p>
            <a:r>
              <a:rPr lang="zh-CN" altLang="en-US" sz="4000" dirty="0"/>
              <a:t>法国盐之</a:t>
            </a:r>
            <a:r>
              <a:rPr lang="zh-CN" altLang="en-US" sz="4000" dirty="0" smtClean="0"/>
              <a:t>花</a:t>
            </a:r>
            <a:endParaRPr lang="en-US" altLang="zh-CN" sz="4000" dirty="0" smtClean="0"/>
          </a:p>
          <a:p>
            <a:r>
              <a:rPr lang="zh-CN" altLang="en-US" sz="4000" dirty="0"/>
              <a:t>喜马拉雅玫瑰</a:t>
            </a:r>
            <a:r>
              <a:rPr lang="zh-CN" altLang="en-US" sz="4000" dirty="0" smtClean="0"/>
              <a:t>盐</a:t>
            </a:r>
            <a:endParaRPr lang="en-US" altLang="zh-CN" sz="4000" dirty="0" smtClean="0"/>
          </a:p>
          <a:p>
            <a:r>
              <a:rPr lang="zh-CN" altLang="en-US" sz="4000" dirty="0"/>
              <a:t>夏威夷红火山盐</a:t>
            </a:r>
          </a:p>
          <a:p>
            <a:r>
              <a:rPr lang="zh-CN" altLang="en-US" sz="4000" dirty="0"/>
              <a:t>夏威夷黑火山盐</a:t>
            </a:r>
          </a:p>
          <a:p>
            <a:r>
              <a:rPr lang="zh-CN" altLang="en-US" sz="4000" dirty="0"/>
              <a:t>桃花盐</a:t>
            </a:r>
          </a:p>
          <a:p>
            <a:r>
              <a:rPr lang="zh-CN" altLang="en-US" sz="4000" dirty="0"/>
              <a:t>盆盐</a:t>
            </a:r>
          </a:p>
          <a:p>
            <a:r>
              <a:rPr lang="zh-CN" altLang="en-US" sz="4000" dirty="0"/>
              <a:t>日本烟熏盐</a:t>
            </a:r>
          </a:p>
          <a:p>
            <a:r>
              <a:rPr lang="zh-CN" altLang="en-US" sz="4000" dirty="0"/>
              <a:t>法国灰盐</a:t>
            </a:r>
          </a:p>
          <a:p>
            <a:r>
              <a:rPr lang="zh-CN" altLang="en-US" sz="4000" dirty="0"/>
              <a:t>香料盐</a:t>
            </a:r>
          </a:p>
        </p:txBody>
      </p:sp>
    </p:spTree>
    <p:extLst>
      <p:ext uri="{BB962C8B-B14F-4D97-AF65-F5344CB8AC3E}">
        <p14:creationId xmlns:p14="http://schemas.microsoft.com/office/powerpoint/2010/main" val="277884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58286995614&amp;di=20ec9f07d300f0e7c3786ee9ac051353&amp;imgtype=0&amp;src=http%3A%2F%2Fdingyue.nosdn.127.net%2FEw3Q5cBSswlV5bG3tdlNETXApaollJpDeus475GdF0ZaJ1535253969518compressfl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229200" y="692696"/>
            <a:ext cx="7772400" cy="51816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3777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828</Words>
  <Application>Microsoft Office PowerPoint</Application>
  <PresentationFormat>全屏显示(4:3)</PresentationFormat>
  <Paragraphs>69</Paragraphs>
  <Slides>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食盐</vt:lpstr>
      <vt:lpstr>简介1</vt:lpstr>
      <vt:lpstr>简介2</vt:lpstr>
      <vt:lpstr>盐的种类</vt:lpstr>
      <vt:lpstr>海盐</vt:lpstr>
      <vt:lpstr>陆盐</vt:lpstr>
      <vt:lpstr>著名的10种盐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nutmeat</dc:creator>
  <cp:keywords>  　          　   　         　        　       　 　        　     　     　</cp:keywords>
  <dc:description>  　          　   　         　        　       　 　        　     　     　</dc:description>
  <cp:lastModifiedBy>nutmeat</cp:lastModifiedBy>
  <cp:revision>41</cp:revision>
  <dcterms:created xsi:type="dcterms:W3CDTF">2019-05-13T15:54:28Z</dcterms:created>
  <dcterms:modified xsi:type="dcterms:W3CDTF">2019-05-19T16:51:28Z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780701</vt:lpwstr>
  </property>
  <property fmtid="{D5CDD505-2E9C-101B-9397-08002B2CF9AE}" name="NXPowerLiteVersion" pid="3">
    <vt:lpwstr>D4.1.4</vt:lpwstr>
  </property>
</Properties>
</file>