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681" autoAdjust="0"/>
  </p:normalViewPr>
  <p:slideViewPr>
    <p:cSldViewPr showGuides="1">
      <p:cViewPr varScale="1">
        <p:scale>
          <a:sx n="72" d="100"/>
          <a:sy n="72" d="100"/>
        </p:scale>
        <p:origin x="-130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4EB610-5FFA-4CDC-950D-1456EA0027BC}" type="datetimeFigureOut">
              <a:rPr lang="zh-CN" altLang="en-US" smtClean="0"/>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EEDFF26-BF7E-4F81-A501-972A009C846B}" type="slidenum">
              <a:rPr lang="zh-CN" altLang="en-US" smtClean="0"/>
              <a:t>‹#›</a:t>
            </a:fld>
            <a:endParaRPr lang="zh-CN" altLang="en-US"/>
          </a:p>
        </p:txBody>
      </p:sp>
    </p:spTree>
    <p:extLst>
      <p:ext uri="{BB962C8B-B14F-4D97-AF65-F5344CB8AC3E}">
        <p14:creationId xmlns:p14="http://schemas.microsoft.com/office/powerpoint/2010/main" val="1704216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https://36kr.com/p/5144908</a:t>
            </a:r>
          </a:p>
          <a:p>
            <a:endParaRPr lang="zh-CN" altLang="en-US" dirty="0"/>
          </a:p>
        </p:txBody>
      </p:sp>
      <p:sp>
        <p:nvSpPr>
          <p:cNvPr id="4" name="灯片编号占位符 3"/>
          <p:cNvSpPr>
            <a:spLocks noGrp="1"/>
          </p:cNvSpPr>
          <p:nvPr>
            <p:ph type="sldNum" sz="quarter" idx="10"/>
          </p:nvPr>
        </p:nvSpPr>
        <p:spPr/>
        <p:txBody>
          <a:bodyPr/>
          <a:lstStyle/>
          <a:p>
            <a:fld id="{CEEDFF26-BF7E-4F81-A501-972A009C846B}" type="slidenum">
              <a:rPr lang="zh-CN" altLang="en-US" smtClean="0"/>
              <a:t>1</a:t>
            </a:fld>
            <a:endParaRPr lang="zh-CN" altLang="en-US"/>
          </a:p>
        </p:txBody>
      </p:sp>
    </p:spTree>
    <p:extLst>
      <p:ext uri="{BB962C8B-B14F-4D97-AF65-F5344CB8AC3E}">
        <p14:creationId xmlns:p14="http://schemas.microsoft.com/office/powerpoint/2010/main" val="3131110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1907</a:t>
            </a:r>
            <a:r>
              <a:rPr lang="zh-CN" altLang="en-US" dirty="0" smtClean="0"/>
              <a:t>年，詹姆斯从哈佛大学退休，同时退休的还有他的好友物理学家卡尔森。一天，他们两个人打赌。詹姆斯说：“我有个办法，一定会让你不久就养上一只鸟的。”听完詹姆斯的话，卡尔森根本就不相信，他说：“我不会养鸟的，因为我从来就没有想过要养一只鸟。”</a:t>
            </a:r>
          </a:p>
          <a:p>
            <a:r>
              <a:rPr lang="zh-CN" altLang="en-US" dirty="0" smtClean="0"/>
              <a:t>没过几天，卡尔森过生日，詹姆斯送上了一份礼物</a:t>
            </a:r>
            <a:r>
              <a:rPr lang="en-US" altLang="zh-CN" dirty="0" smtClean="0"/>
              <a:t>——</a:t>
            </a:r>
            <a:r>
              <a:rPr lang="zh-CN" altLang="en-US" dirty="0" smtClean="0"/>
              <a:t>一只精致漂亮的鸟笼。 卡尔森笑着说：“即使你给我鸟笼，我还是不会养鸟，我只当它是一件漂亮的工艺品。 你和我打赌，你会输的。”</a:t>
            </a:r>
          </a:p>
          <a:p>
            <a:r>
              <a:rPr lang="zh-CN" altLang="en-US" dirty="0" smtClean="0"/>
              <a:t>可是，从此以后，卡尔森家里只要来客人，看见书桌旁那只空荡荡的鸟笼，大部分的客人就会问卡尔森：“你养的鸟去哪里了，是飞走了吗？ ”卡尔森只好一次次地向客人解释：“不是这样的，我从来就没有养过鸟。鸟笼是朋友送的。”然而，每当卡尔森这样回答的时候，就会换来客人困惑而有些不信任的目光。无奈之下，卡尔森只好买了一只鸟。</a:t>
            </a:r>
          </a:p>
          <a:p>
            <a:endParaRPr lang="zh-CN" altLang="en-US" dirty="0"/>
          </a:p>
        </p:txBody>
      </p:sp>
      <p:sp>
        <p:nvSpPr>
          <p:cNvPr id="4" name="灯片编号占位符 3"/>
          <p:cNvSpPr>
            <a:spLocks noGrp="1"/>
          </p:cNvSpPr>
          <p:nvPr>
            <p:ph type="sldNum" sz="quarter" idx="10"/>
          </p:nvPr>
        </p:nvSpPr>
        <p:spPr/>
        <p:txBody>
          <a:bodyPr/>
          <a:lstStyle/>
          <a:p>
            <a:fld id="{CEEDFF26-BF7E-4F81-A501-972A009C846B}" type="slidenum">
              <a:rPr lang="zh-CN" altLang="en-US" smtClean="0"/>
              <a:t>3</a:t>
            </a:fld>
            <a:endParaRPr lang="zh-CN" altLang="en-US"/>
          </a:p>
        </p:txBody>
      </p:sp>
    </p:spTree>
    <p:extLst>
      <p:ext uri="{BB962C8B-B14F-4D97-AF65-F5344CB8AC3E}">
        <p14:creationId xmlns:p14="http://schemas.microsoft.com/office/powerpoint/2010/main" val="968808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鸟笼效应的启示</a:t>
            </a:r>
          </a:p>
          <a:p>
            <a:r>
              <a:rPr lang="zh-CN" altLang="en-US" dirty="0" smtClean="0"/>
              <a:t>启示一：</a:t>
            </a:r>
          </a:p>
          <a:p>
            <a:endParaRPr lang="zh-CN" altLang="en-US" dirty="0" smtClean="0"/>
          </a:p>
          <a:p>
            <a:r>
              <a:rPr lang="zh-CN" altLang="en-US" dirty="0" smtClean="0"/>
              <a:t>看到鸟笼人们自然就会想到鸟，这就是人们的惯性思维。惯性思维是人们遵循之前固有的思路去思考问题，就像物体的运动产生的惯性。惯性思维会使人们的思想固定封闭而形成盲点，缺乏突破和创新。有时，人们需要跳出限定自己的固有思维，才能使遇到的问题迎刃而解。</a:t>
            </a:r>
          </a:p>
          <a:p>
            <a:endParaRPr lang="zh-CN" altLang="en-US" dirty="0" smtClean="0"/>
          </a:p>
          <a:p>
            <a:r>
              <a:rPr lang="zh-CN" altLang="en-US" dirty="0" smtClean="0"/>
              <a:t>启示二：</a:t>
            </a:r>
          </a:p>
          <a:p>
            <a:endParaRPr lang="zh-CN" altLang="en-US" dirty="0" smtClean="0"/>
          </a:p>
          <a:p>
            <a:r>
              <a:rPr lang="zh-CN" altLang="en-US" dirty="0" smtClean="0"/>
              <a:t>身边那些已经被植入“鸟笼效应”的人，也会给你带来极大的心理暗示和压力。鸟笼效应最可怕的地方在于，即使你对事物的联系有很清醒的认识，没有被植入鸟笼逻辑，但是如果身边大多数人都有这样的逻辑，你就会成为那个异类，重重不理解的眼光就会给你带来极大的心理压力。</a:t>
            </a:r>
          </a:p>
          <a:p>
            <a:endParaRPr lang="zh-CN" altLang="en-US" dirty="0" smtClean="0"/>
          </a:p>
          <a:p>
            <a:r>
              <a:rPr lang="zh-CN" altLang="en-US" dirty="0" smtClean="0"/>
              <a:t>由于厌烦被人询问和被怀疑才买了鸟养着，人们通常太在意他人的眼光而形成心理上的压力，生活中人们太在意他人对自己的评论和看法，并且更容易记住一些负面的东西，造成自己心灵受到打击。可是现实是你的形象在不同人的眼里都是不同的，所以不要太在意，应该减轻外界对自己心理上造成的压力。</a:t>
            </a:r>
          </a:p>
          <a:p>
            <a:endParaRPr lang="zh-CN" altLang="en-US" dirty="0" smtClean="0"/>
          </a:p>
          <a:p>
            <a:r>
              <a:rPr lang="zh-CN" altLang="en-US" dirty="0" smtClean="0"/>
              <a:t>启示三：</a:t>
            </a:r>
          </a:p>
          <a:p>
            <a:endParaRPr lang="zh-CN" altLang="en-US" dirty="0" smtClean="0"/>
          </a:p>
          <a:p>
            <a:r>
              <a:rPr lang="zh-CN" altLang="en-US" dirty="0" smtClean="0"/>
              <a:t>什么事情都不是绝对的，你认为合理的东西不一定是对的，也许它还有另一面的解释。看待事情时需要考虑它的两面性或者多面性，多思考，通过不同角度，会获得不同的信息。</a:t>
            </a:r>
          </a:p>
          <a:p>
            <a:endParaRPr lang="zh-CN" altLang="en-US" dirty="0" smtClean="0"/>
          </a:p>
          <a:p>
            <a:r>
              <a:rPr lang="zh-CN" altLang="en-US" dirty="0" smtClean="0"/>
              <a:t>德国一个造纸工人，在生产一批纸时不小心弄错了配方，结果，生产出了大量不能书写的废纸。他被工厂解雇了。正当他心灰意冷时，他的一位朋友安慰他说，事已至此，你只有看看能否从错误中找出有用的东西。这句话启发了他，他很快就发现这批废纸的吸水性相当好，可以用来吸干家庭器具上的水。他把纸切成小块，取名“吸水纸”，在市场上出售，结果相当抢手。因为这个错误的配方只有他一个人知道，他就去申请了专利，成为“吸水纸”的发明者。</a:t>
            </a:r>
            <a:endParaRPr lang="zh-CN" altLang="en-US" dirty="0"/>
          </a:p>
        </p:txBody>
      </p:sp>
      <p:sp>
        <p:nvSpPr>
          <p:cNvPr id="4" name="灯片编号占位符 3"/>
          <p:cNvSpPr>
            <a:spLocks noGrp="1"/>
          </p:cNvSpPr>
          <p:nvPr>
            <p:ph type="sldNum" sz="quarter" idx="10"/>
          </p:nvPr>
        </p:nvSpPr>
        <p:spPr/>
        <p:txBody>
          <a:bodyPr/>
          <a:lstStyle/>
          <a:p>
            <a:fld id="{CEEDFF26-BF7E-4F81-A501-972A009C846B}" type="slidenum">
              <a:rPr lang="zh-CN" altLang="en-US" smtClean="0"/>
              <a:t>4</a:t>
            </a:fld>
            <a:endParaRPr lang="zh-CN" altLang="en-US"/>
          </a:p>
        </p:txBody>
      </p:sp>
    </p:spTree>
    <p:extLst>
      <p:ext uri="{BB962C8B-B14F-4D97-AF65-F5344CB8AC3E}">
        <p14:creationId xmlns:p14="http://schemas.microsoft.com/office/powerpoint/2010/main" val="2239535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预防鸟笼效应的不良影响</a:t>
            </a:r>
          </a:p>
          <a:p>
            <a:r>
              <a:rPr lang="zh-CN" altLang="en-US" dirty="0" smtClean="0"/>
              <a:t>方法一：时常检视自己潜意识中的“鸟笼”：</a:t>
            </a:r>
          </a:p>
          <a:p>
            <a:endParaRPr lang="zh-CN" altLang="en-US" dirty="0" smtClean="0"/>
          </a:p>
          <a:p>
            <a:r>
              <a:rPr lang="zh-CN" altLang="en-US" dirty="0" smtClean="0"/>
              <a:t>记下那些我们认为理所应当、本该如此的想法，然后回想这些想法是什么时候、怎样产生的；</a:t>
            </a:r>
          </a:p>
          <a:p>
            <a:endParaRPr lang="zh-CN" altLang="en-US" dirty="0" smtClean="0"/>
          </a:p>
          <a:p>
            <a:r>
              <a:rPr lang="zh-CN" altLang="en-US" dirty="0" smtClean="0"/>
              <a:t>理智思考造成自己有这种思维的事物，是有效的吗？值得信赖吗？有事实依据吗？</a:t>
            </a:r>
          </a:p>
          <a:p>
            <a:endParaRPr lang="zh-CN" altLang="en-US" dirty="0" smtClean="0"/>
          </a:p>
          <a:p>
            <a:r>
              <a:rPr lang="zh-CN" altLang="en-US" dirty="0" smtClean="0"/>
              <a:t>方法二：明确他人“鸟笼效应”背后的内心需求，分清人际界限</a:t>
            </a:r>
          </a:p>
          <a:p>
            <a:endParaRPr lang="zh-CN" altLang="en-US" dirty="0" smtClean="0"/>
          </a:p>
          <a:p>
            <a:r>
              <a:rPr lang="zh-CN" altLang="en-US" dirty="0" smtClean="0"/>
              <a:t>当你破除了自己身上的鸟笼效应，接下来要做的就是避免别人的影响。人是具有社会性的生物，每个人与周围的人都有着复杂的联系，很多时候因为周围的人被植入了同一个鸟笼，而自己没有被植入这种鸟笼，自己就会显得是异类，有很多人往往为了满足别人心中的鸟笼而选择自己并不喜欢的生活方式。</a:t>
            </a:r>
            <a:endParaRPr lang="zh-CN" altLang="en-US" dirty="0"/>
          </a:p>
        </p:txBody>
      </p:sp>
      <p:sp>
        <p:nvSpPr>
          <p:cNvPr id="4" name="灯片编号占位符 3"/>
          <p:cNvSpPr>
            <a:spLocks noGrp="1"/>
          </p:cNvSpPr>
          <p:nvPr>
            <p:ph type="sldNum" sz="quarter" idx="10"/>
          </p:nvPr>
        </p:nvSpPr>
        <p:spPr/>
        <p:txBody>
          <a:bodyPr/>
          <a:lstStyle/>
          <a:p>
            <a:fld id="{CEEDFF26-BF7E-4F81-A501-972A009C846B}" type="slidenum">
              <a:rPr lang="zh-CN" altLang="en-US" smtClean="0"/>
              <a:t>5</a:t>
            </a:fld>
            <a:endParaRPr lang="zh-CN" altLang="en-US"/>
          </a:p>
        </p:txBody>
      </p:sp>
    </p:spTree>
    <p:extLst>
      <p:ext uri="{BB962C8B-B14F-4D97-AF65-F5344CB8AC3E}">
        <p14:creationId xmlns:p14="http://schemas.microsoft.com/office/powerpoint/2010/main" val="2771992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EEDFF26-BF7E-4F81-A501-972A009C846B}" type="slidenum">
              <a:rPr lang="zh-CN" altLang="en-US" smtClean="0"/>
              <a:t>6</a:t>
            </a:fld>
            <a:endParaRPr lang="zh-CN" altLang="en-US"/>
          </a:p>
        </p:txBody>
      </p:sp>
    </p:spTree>
    <p:extLst>
      <p:ext uri="{BB962C8B-B14F-4D97-AF65-F5344CB8AC3E}">
        <p14:creationId xmlns:p14="http://schemas.microsoft.com/office/powerpoint/2010/main" val="369905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516912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79048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2709824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2434364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1964225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2800819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808959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1164157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5808699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3325263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2EDAA3D-F449-4322-9E18-D6EC332A9AF5}" type="datetimeFigureOut">
              <a:rPr lang="zh-CN" altLang="en-US" smtClean="0"/>
              <a:t>2019/11/11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1964007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EDAA3D-F449-4322-9E18-D6EC332A9AF5}" type="datetimeFigureOut">
              <a:rPr lang="zh-CN" altLang="en-US" smtClean="0"/>
              <a:t>2019/11/11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546B30-7EA2-4B57-A3C3-00ADA74831E8}" type="slidenum">
              <a:rPr lang="zh-CN" altLang="en-US" smtClean="0"/>
              <a:t>‹#›</a:t>
            </a:fld>
            <a:endParaRPr lang="zh-CN" altLang="en-US"/>
          </a:p>
        </p:txBody>
      </p:sp>
    </p:spTree>
    <p:extLst>
      <p:ext uri="{BB962C8B-B14F-4D97-AF65-F5344CB8AC3E}">
        <p14:creationId xmlns:p14="http://schemas.microsoft.com/office/powerpoint/2010/main" val="22349916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突破惯性思维的怪圈</a:t>
            </a:r>
            <a:endParaRPr lang="zh-CN" altLang="en-US" dirty="0"/>
          </a:p>
        </p:txBody>
      </p:sp>
      <p:sp>
        <p:nvSpPr>
          <p:cNvPr id="3" name="副标题 2" hidden="1"/>
          <p:cNvSpPr>
            <a:spLocks noGrp="1"/>
          </p:cNvSpPr>
          <p:nvPr>
            <p:ph type="subTitle" idx="1"/>
          </p:nvPr>
        </p:nvSpPr>
        <p:spPr/>
        <p:txBody>
          <a:bodyPr/>
          <a:lstStyle/>
          <a:p>
            <a:r>
              <a:rPr lang="en-US" altLang="zh-CN" dirty="0" smtClean="0"/>
              <a:t/>
            </a:r>
            <a:br>
              <a:rPr lang="en-US" altLang="zh-CN" dirty="0" smtClean="0"/>
            </a:br>
            <a:r>
              <a:rPr lang="zh-CN" altLang="en-US" dirty="0" smtClean="0"/>
              <a:t>鸟笼效应</a:t>
            </a:r>
            <a:endParaRPr lang="zh-CN" altLang="en-US" dirty="0"/>
          </a:p>
        </p:txBody>
      </p:sp>
    </p:spTree>
    <p:extLst>
      <p:ext uri="{BB962C8B-B14F-4D97-AF65-F5344CB8AC3E}">
        <p14:creationId xmlns:p14="http://schemas.microsoft.com/office/powerpoint/2010/main" val="2889586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什么是鸟笼效应</a:t>
            </a:r>
            <a:endParaRPr lang="zh-CN" altLang="en-US" dirty="0"/>
          </a:p>
        </p:txBody>
      </p:sp>
      <p:pic>
        <p:nvPicPr>
          <p:cNvPr id="1026" name="Picture 2" descr="https://pic.36krcnd.com/201807/25022209/wjjqdpr1xsoj4rmz!1200"/>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899592" y="2348880"/>
            <a:ext cx="2711450" cy="160909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内容占位符 5"/>
          <p:cNvSpPr>
            <a:spLocks noGrp="1"/>
          </p:cNvSpPr>
          <p:nvPr>
            <p:ph sz="half" idx="2"/>
          </p:nvPr>
        </p:nvSpPr>
        <p:spPr/>
        <p:txBody>
          <a:bodyPr/>
          <a:lstStyle/>
          <a:p>
            <a:r>
              <a:rPr lang="zh-CN" altLang="en-US" dirty="0" smtClean="0"/>
              <a:t>人们会在偶然获得一件原本不需要的物品的基础上，自觉不自觉地继续添加更多自己不需要的东西。</a:t>
            </a:r>
            <a:endParaRPr lang="zh-CN" altLang="en-US" dirty="0"/>
          </a:p>
        </p:txBody>
      </p:sp>
    </p:spTree>
    <p:extLst>
      <p:ext uri="{BB962C8B-B14F-4D97-AF65-F5344CB8AC3E}">
        <p14:creationId xmlns:p14="http://schemas.microsoft.com/office/powerpoint/2010/main" val="3740707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鸟笼效应的来源</a:t>
            </a:r>
            <a:endParaRPr lang="zh-CN" altLang="en-US" dirty="0"/>
          </a:p>
        </p:txBody>
      </p:sp>
      <p:sp>
        <p:nvSpPr>
          <p:cNvPr id="3" name="内容占位符 2"/>
          <p:cNvSpPr>
            <a:spLocks noGrp="1"/>
          </p:cNvSpPr>
          <p:nvPr>
            <p:ph idx="1"/>
          </p:nvPr>
        </p:nvSpPr>
        <p:spPr/>
        <p:txBody>
          <a:bodyPr/>
          <a:lstStyle/>
          <a:p>
            <a:pPr lvl="0" rtl="0"/>
            <a:r>
              <a:rPr lang="en-US" dirty="0" smtClean="0"/>
              <a:t>1907</a:t>
            </a:r>
            <a:r>
              <a:rPr lang="zh-CN" dirty="0" smtClean="0"/>
              <a:t>年，詹姆斯和好友物理学家卡尔森打赌让他不久养上一只鸟， 卡尔森不相信。</a:t>
            </a:r>
            <a:endParaRPr lang="zh-CN" dirty="0"/>
          </a:p>
          <a:p>
            <a:pPr lvl="0" rtl="0"/>
            <a:r>
              <a:rPr lang="zh-CN" dirty="0" smtClean="0"/>
              <a:t>詹姆斯送了卡尔森一只精致漂亮的鸟笼。</a:t>
            </a:r>
            <a:endParaRPr lang="zh-CN" dirty="0"/>
          </a:p>
          <a:p>
            <a:pPr lvl="0" rtl="0"/>
            <a:r>
              <a:rPr lang="zh-CN" dirty="0" smtClean="0"/>
              <a:t>此后，卡尔森家里只要来客人，多数客人就会问，“你养的鸟去哪里了？ ”</a:t>
            </a:r>
            <a:endParaRPr lang="zh-CN" dirty="0"/>
          </a:p>
          <a:p>
            <a:pPr lvl="0" rtl="0"/>
            <a:r>
              <a:rPr lang="zh-CN" dirty="0" smtClean="0"/>
              <a:t>卡尔森只好一次次解释，但是客人总是带着困惑而有些不信任的目光。</a:t>
            </a:r>
            <a:endParaRPr lang="zh-CN" dirty="0"/>
          </a:p>
          <a:p>
            <a:pPr lvl="0" rtl="0"/>
            <a:r>
              <a:rPr lang="zh-CN" dirty="0" smtClean="0"/>
              <a:t>无奈，卡尔森只好买了一只鸟。</a:t>
            </a:r>
            <a:endParaRPr lang="zh-CN" dirty="0"/>
          </a:p>
        </p:txBody>
      </p:sp>
    </p:spTree>
    <p:extLst>
      <p:ext uri="{BB962C8B-B14F-4D97-AF65-F5344CB8AC3E}">
        <p14:creationId xmlns:p14="http://schemas.microsoft.com/office/powerpoint/2010/main" val="8657412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鸟笼效应的启示</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t>启示一</a:t>
            </a:r>
            <a:endParaRPr lang="en-US" altLang="zh-CN" dirty="0" smtClean="0"/>
          </a:p>
          <a:p>
            <a:pPr lvl="1"/>
            <a:r>
              <a:rPr lang="zh-CN" altLang="en-US" dirty="0" smtClean="0"/>
              <a:t>看到鸟笼人们自然就会想到鸟，这就是人们的惯性思维。</a:t>
            </a:r>
            <a:endParaRPr lang="en-US" altLang="zh-CN" dirty="0" smtClean="0"/>
          </a:p>
          <a:p>
            <a:pPr lvl="1"/>
            <a:r>
              <a:rPr lang="zh-CN" altLang="en-US" dirty="0" smtClean="0"/>
              <a:t>有时，人们需要跳出限定自己的固有思维，才能使遇到的问题迎刃而解。</a:t>
            </a:r>
            <a:endParaRPr lang="en-US" altLang="zh-CN" dirty="0" smtClean="0"/>
          </a:p>
          <a:p>
            <a:r>
              <a:rPr lang="zh-CN" altLang="en-US" dirty="0" smtClean="0"/>
              <a:t>启示二</a:t>
            </a:r>
            <a:endParaRPr lang="en-US" altLang="zh-CN" dirty="0" smtClean="0"/>
          </a:p>
          <a:p>
            <a:pPr lvl="1"/>
            <a:r>
              <a:rPr lang="zh-CN" altLang="en-US" dirty="0" smtClean="0"/>
              <a:t>身边那些已经被植入“鸟笼效应”的人，也会给你带来极大的心理暗示和压力。</a:t>
            </a:r>
            <a:endParaRPr lang="en-US" altLang="zh-CN" dirty="0" smtClean="0"/>
          </a:p>
          <a:p>
            <a:r>
              <a:rPr lang="zh-CN" altLang="en-US" dirty="0" smtClean="0"/>
              <a:t>启示三</a:t>
            </a:r>
            <a:endParaRPr lang="en-US" altLang="zh-CN" dirty="0" smtClean="0"/>
          </a:p>
          <a:p>
            <a:pPr lvl="1"/>
            <a:r>
              <a:rPr lang="zh-CN" altLang="en-US" dirty="0" smtClean="0"/>
              <a:t>看待事情时需要考虑它的两面性或者多面性，多思考，通过不同角度，会获得不同的信息。</a:t>
            </a:r>
            <a:endParaRPr lang="en-US" altLang="zh-CN" dirty="0" smtClean="0"/>
          </a:p>
          <a:p>
            <a:endParaRPr lang="zh-CN" altLang="en-US" dirty="0"/>
          </a:p>
        </p:txBody>
      </p:sp>
    </p:spTree>
    <p:extLst>
      <p:ext uri="{BB962C8B-B14F-4D97-AF65-F5344CB8AC3E}">
        <p14:creationId xmlns:p14="http://schemas.microsoft.com/office/powerpoint/2010/main" val="41273432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预防鸟笼效应的不良影响</a:t>
            </a:r>
          </a:p>
        </p:txBody>
      </p:sp>
      <p:sp>
        <p:nvSpPr>
          <p:cNvPr id="3" name="内容占位符 2"/>
          <p:cNvSpPr>
            <a:spLocks noGrp="1"/>
          </p:cNvSpPr>
          <p:nvPr>
            <p:ph idx="1"/>
          </p:nvPr>
        </p:nvSpPr>
        <p:spPr/>
        <p:txBody>
          <a:bodyPr/>
          <a:lstStyle/>
          <a:p>
            <a:r>
              <a:rPr lang="zh-CN" altLang="en-US" dirty="0" smtClean="0"/>
              <a:t>方法一</a:t>
            </a:r>
            <a:endParaRPr lang="en-US" altLang="zh-CN" dirty="0" smtClean="0"/>
          </a:p>
          <a:p>
            <a:pPr lvl="1"/>
            <a:r>
              <a:rPr lang="zh-CN" altLang="en-US" dirty="0" smtClean="0"/>
              <a:t>时常检视自己潜意识中的“鸟笼”</a:t>
            </a:r>
            <a:endParaRPr lang="en-US" altLang="zh-CN" dirty="0" smtClean="0"/>
          </a:p>
          <a:p>
            <a:r>
              <a:rPr lang="zh-CN" altLang="en-US" dirty="0" smtClean="0"/>
              <a:t>方法二</a:t>
            </a:r>
            <a:endParaRPr lang="en-US" altLang="zh-CN" dirty="0" smtClean="0"/>
          </a:p>
          <a:p>
            <a:pPr lvl="1"/>
            <a:r>
              <a:rPr lang="zh-CN" altLang="en-US" dirty="0" smtClean="0"/>
              <a:t>明确他人“鸟笼效应”背后的内心需求，分清人际界限</a:t>
            </a:r>
          </a:p>
          <a:p>
            <a:endParaRPr lang="zh-CN" altLang="en-US" dirty="0"/>
          </a:p>
        </p:txBody>
      </p:sp>
    </p:spTree>
    <p:extLst>
      <p:ext uri="{BB962C8B-B14F-4D97-AF65-F5344CB8AC3E}">
        <p14:creationId xmlns:p14="http://schemas.microsoft.com/office/powerpoint/2010/main" val="23820761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合理利用鸟笼效应</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任何心理效应都有两面性，只要合理运用，都可以给我们的生活带来帮助</a:t>
            </a:r>
            <a:endParaRPr lang="en-US" altLang="zh-CN" dirty="0" smtClean="0"/>
          </a:p>
          <a:p>
            <a:r>
              <a:rPr lang="zh-CN" altLang="en-US" dirty="0" smtClean="0"/>
              <a:t>鸟笼效应的重要特点就是它产生的心理暗示，可以影响我们的行为。利用好这一点，可以帮助自己养成良好的生活好习惯。</a:t>
            </a:r>
            <a:endParaRPr lang="en-US" altLang="zh-CN" dirty="0" smtClean="0"/>
          </a:p>
          <a:p>
            <a:r>
              <a:rPr lang="zh-CN" altLang="en-US" dirty="0" smtClean="0"/>
              <a:t>通过鸟笼效应的作用，敞开的书会比合上的书更让人联想到读书。</a:t>
            </a:r>
            <a:endParaRPr lang="en-US" altLang="zh-CN" dirty="0" smtClean="0"/>
          </a:p>
          <a:p>
            <a:r>
              <a:rPr lang="zh-CN" altLang="en-US" dirty="0" smtClean="0"/>
              <a:t>减少不必要的，增加有效的，这才是鸟笼效应的真正启迪所在</a:t>
            </a:r>
            <a:endParaRPr lang="zh-CN" altLang="en-US" dirty="0"/>
          </a:p>
        </p:txBody>
      </p:sp>
    </p:spTree>
    <p:extLst>
      <p:ext uri="{BB962C8B-B14F-4D97-AF65-F5344CB8AC3E}">
        <p14:creationId xmlns:p14="http://schemas.microsoft.com/office/powerpoint/2010/main" val="30746991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gss0.baidu.com/-fo3dSag_xI4khGko9WTAnF6hhy/zhidao/wh%3D600%2C800/sign=73c21286173853438c9a8f27a3239c46/4d086e061d950a7b44e0af2e0dd162d9f3d3c907.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364" b="97636" l="10000" r="90000"/>
                    </a14:imgEffect>
                  </a14:imgLayer>
                </a14:imgProps>
              </a:ext>
              <a:ext uri="{28A0092B-C50C-407E-A947-70E740481C1C}">
                <a14:useLocalDpi xmlns:a14="http://schemas.microsoft.com/office/drawing/2010/main" val="0"/>
              </a:ext>
            </a:extLst>
          </a:blip>
          <a:srcRect/>
          <a:stretch>
            <a:fillRect/>
          </a:stretch>
        </p:blipFill>
        <p:spPr bwMode="auto">
          <a:xfrm flipH="1">
            <a:off x="2789802" y="1412776"/>
            <a:ext cx="3564396" cy="35643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3420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256</TotalTime>
  <Words>1212</Words>
  <Application>Microsoft Office PowerPoint</Application>
  <PresentationFormat>全屏显示(4:3)</PresentationFormat>
  <Paragraphs>63</Paragraphs>
  <Slides>7</Slides>
  <Notes>5</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突破惯性思维的怪圈</vt:lpstr>
      <vt:lpstr>什么是鸟笼效应</vt:lpstr>
      <vt:lpstr>鸟笼效应的来源</vt:lpstr>
      <vt:lpstr>鸟笼效应的启示</vt:lpstr>
      <vt:lpstr>预防鸟笼效应的不良影响</vt:lpstr>
      <vt:lpstr>合理利用鸟笼效应</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羊群效应</dc:title>
  <dc:creator>nutmeat</dc:creator>
  <cp:keywords>  　          　   　         　        　       　   　  　         　          　</cp:keywords>
  <dc:description>  　          　   　         　        　       　   　  　         　          　</dc:description>
  <cp:lastModifiedBy>nutmeat</cp:lastModifiedBy>
  <cp:revision>33</cp:revision>
  <dcterms:created xsi:type="dcterms:W3CDTF">2019-11-08T19:17:58Z</dcterms:created>
  <dcterms:modified xsi:type="dcterms:W3CDTF">2019-11-10T19:52:41Z</dcterms:modified>
</cp:coreProperties>
</file>