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62881" autoAdjust="0"/>
  </p:normalViewPr>
  <p:slideViewPr>
    <p:cSldViewPr showGuides="1">
      <p:cViewPr varScale="1">
        <p:scale>
          <a:sx n="52" d="100"/>
          <a:sy n="52" d="100"/>
        </p:scale>
        <p:origin x="-16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CC187-0FA0-4A40-BFD2-00B9B816D34B}" type="datetimeFigureOut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D38B-0C76-40B9-8306-73876F41EE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723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蝴蝶效应（</a:t>
            </a:r>
            <a:r>
              <a:rPr lang="en-US" altLang="zh-CN" dirty="0" smtClean="0"/>
              <a:t>The Butterfly Effect</a:t>
            </a:r>
            <a:r>
              <a:rPr lang="zh-CN" altLang="en-US" dirty="0" smtClean="0"/>
              <a:t>）是指在一个动力系统中，初始条件下微小的变化能带动整个系统的长期的巨大的连锁反应。这是一种混沌现象。任何事物发展均存在定数与变数，事物在发展过程中其发展轨迹有规律可循，同时也存在不可测的“变数”，往往还会适得其反，一个微小的变化能影响事物的发展，说明事物的发展具有复杂性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FD38B-0C76-40B9-8306-73876F41EE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126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上个世纪</a:t>
            </a:r>
            <a:r>
              <a:rPr lang="en-US" altLang="zh-CN" dirty="0" smtClean="0"/>
              <a:t>70</a:t>
            </a:r>
            <a:r>
              <a:rPr lang="zh-CN" altLang="en-US" dirty="0" smtClean="0"/>
              <a:t>年代，美国一个名叫洛伦兹的气象学家在解释空气系统理论时说，亚马逊雨林一只蝴蝶翅膀偶尔振动，也许两周后就会引起美国得克萨斯州的一场龙卷风。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蝴蝶效应是说，初始条件十分微小的变化经过不断放大，对其未来状态会造成极其巨大的差别。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有些小事可以糊涂，有些小事如经系统放大，则对一个组织、一个国家来说是很重要的，就不能糊涂。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FD38B-0C76-40B9-8306-73876F41EE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431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蝴蝶效应通常用于天气、股票市场等在一定时段难以预测的比较复杂的系统中。如果这个差异越来越大，那这个差距就会形成很大的破坏力。为什么天气或者是股票市场会有崩盘和不可预测的自然灾害。</a:t>
            </a:r>
          </a:p>
          <a:p>
            <a:r>
              <a:rPr lang="zh-CN" altLang="en-US" dirty="0" smtClean="0"/>
              <a:t>蝴蝶效应在社会学界用来说明：一个微小的机制，如果不加以及时地引导、调节，可能会给社会带来非常大的危害，戏称为“龙卷风”或“风暴”；一个微小的机制，只要正确指引，经过一段时间的努力，将有可能会产生轰动效应，或称为“革命”。</a:t>
            </a:r>
          </a:p>
          <a:p>
            <a:r>
              <a:rPr lang="zh-CN" altLang="en-US" dirty="0" smtClean="0"/>
              <a:t>蝴蝶效应在心理学方面的应用：蝴蝶效应指一件表面上看来毫无关系、非常微小的事情，可能带来巨大的改变。此效应说明，事物发展的结果，对初始条件具有极为敏感的依赖性，初始条件的极小偏差，将会引起结果的极大差异。当一个人小时候受到微小的心理刺激，长大后这个刺激会被放大，电影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蝴蝶效应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中作了精彩诠释。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FD38B-0C76-40B9-8306-73876F41EED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990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7A79A-E102-4261-A662-8FC34611050F}" type="datetime1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9FC3-F279-4817-BF05-9654002D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114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C710D-34BF-4CF5-9046-C61252ECCA6F}" type="datetime1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9FC3-F279-4817-BF05-9654002D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396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16260-5F37-4B01-8631-3B402A38F2B7}" type="datetime1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9FC3-F279-4817-BF05-9654002D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763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C090A-5CA1-4112-A0E4-C70E3B0CEDCA}" type="datetime1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9FC3-F279-4817-BF05-9654002D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44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E5BF7-1507-4E6A-8138-0EAAB64D7C64}" type="datetime1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9FC3-F279-4817-BF05-9654002D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300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317BA-A7C6-4B89-A520-46D32FC1DFF6}" type="datetime1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9FC3-F279-4817-BF05-9654002D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727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9FD73-F283-483B-8E78-25771EB21984}" type="datetime1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9FC3-F279-4817-BF05-9654002D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059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B83D6-FC95-4D6A-A46B-B527A2F56E6A}" type="datetime1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9FC3-F279-4817-BF05-9654002D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138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3EEBE-882C-4392-BD87-8F821F2D9F24}" type="datetime1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9FC3-F279-4817-BF05-9654002D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643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20E9-27E4-470E-AA8E-A82B2611052F}" type="datetime1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9FC3-F279-4817-BF05-9654002D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013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6E354-C5FD-4BC4-BC0A-E69B9DCA5301}" type="datetime1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A9FC3-F279-4817-BF05-9654002D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632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173F8-71E1-425F-B3CD-83D9E671913D}" type="datetime1">
              <a:rPr lang="zh-CN" altLang="en-US" smtClean="0"/>
              <a:t>2017/11/19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A9FC3-F279-4817-BF05-9654002D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009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蝴蝶效应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The Butterfly Effect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3963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timgsa.baidu.com/timg?image&amp;quality=80&amp;size=b9999_10000&amp;sec=1510949640518&amp;di=328a560246321bac5b8923a98f69ef6e&amp;imgtype=0&amp;src=http%3A%2F%2Fa4.att.hudong.com%2F86%2F23%2F01300000009075129050239109848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3250" y="2493179"/>
            <a:ext cx="3810000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334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hlinkClick r:id="rId2" action="ppaction://hlinksldjump"/>
              </a:rPr>
              <a:t>理论由来</a:t>
            </a:r>
            <a:endParaRPr lang="zh-CN" altLang="en-US" dirty="0" smtClean="0"/>
          </a:p>
          <a:p>
            <a:r>
              <a:rPr lang="zh-CN" altLang="en-US" dirty="0" smtClean="0">
                <a:hlinkClick r:id="rId3" action="ppaction://hlinksldjump"/>
              </a:rPr>
              <a:t>理论研究</a:t>
            </a:r>
            <a:endParaRPr lang="zh-CN" altLang="en-US" dirty="0" smtClean="0"/>
          </a:p>
          <a:p>
            <a:r>
              <a:rPr lang="zh-CN" altLang="en-US" dirty="0" smtClean="0">
                <a:hlinkClick r:id="rId4" action="ppaction://hlinksldjump"/>
              </a:rPr>
              <a:t>实际应用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6045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理论由来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上个世纪</a:t>
            </a:r>
            <a:r>
              <a:rPr lang="en-US" altLang="zh-CN" dirty="0" smtClean="0"/>
              <a:t>70</a:t>
            </a:r>
            <a:r>
              <a:rPr lang="zh-CN" altLang="en-US" dirty="0" smtClean="0"/>
              <a:t>年代，美国一个名叫洛伦兹的气象学家在解释空气系统理论时说，亚马逊雨林一只蝴蝶翅膀偶尔振动，也许两周后就会引起美国得克萨斯州的一场龙卷风。</a:t>
            </a:r>
            <a:endParaRPr lang="en-US" altLang="zh-CN" dirty="0" smtClean="0"/>
          </a:p>
          <a:p>
            <a:r>
              <a:rPr lang="zh-CN" altLang="en-US" dirty="0" smtClean="0"/>
              <a:t>蝴蝶效应是说，初始条件十分微小的变化经过不断放大，对其未来状态会造成极其巨大的差别。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9953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理论研究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 smtClean="0"/>
              <a:t>今天的蝴蝶效应已不限于当初爱德华</a:t>
            </a:r>
            <a:r>
              <a:rPr lang="en-US" altLang="zh-CN" dirty="0" smtClean="0"/>
              <a:t>·</a:t>
            </a:r>
            <a:r>
              <a:rPr lang="zh-CN" altLang="en-US" dirty="0" smtClean="0"/>
              <a:t>诺顿</a:t>
            </a:r>
            <a:r>
              <a:rPr lang="en-US" altLang="zh-CN" dirty="0" smtClean="0"/>
              <a:t>·</a:t>
            </a:r>
            <a:r>
              <a:rPr lang="zh-CN" altLang="en-US" dirty="0" smtClean="0"/>
              <a:t>罗伦兹的蝴蝶效应仅对天气预报而言，而是一切复杂系统对初值极为敏感性的代名词或同义语。</a:t>
            </a:r>
            <a:endParaRPr lang="en-US" altLang="zh-CN" dirty="0" smtClean="0"/>
          </a:p>
          <a:p>
            <a:r>
              <a:rPr lang="zh-CN" altLang="en-US" dirty="0" smtClean="0"/>
              <a:t>其含义是：对于一切复杂系统，在一定的“阈值条件”下，其长时期大范围的未来行为，对初始条件数值的微小变动或偏差极为敏感，即初值稍有变动或偏差，将导致未来前景的巨大差异，这往往是难以预测的或者说带有一定的随机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6499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实际应用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hlinkClick r:id="rId2" action="ppaction://hlinksldjump"/>
              </a:rPr>
              <a:t>社会方面</a:t>
            </a:r>
            <a:endParaRPr lang="zh-CN" altLang="en-US" dirty="0" smtClean="0"/>
          </a:p>
          <a:p>
            <a:r>
              <a:rPr lang="zh-CN" altLang="en-US" dirty="0" smtClean="0">
                <a:hlinkClick r:id="rId3" action="ppaction://hlinksldjump"/>
              </a:rPr>
              <a:t>经济方面</a:t>
            </a:r>
            <a:endParaRPr lang="zh-CN" altLang="en-US" dirty="0" smtClean="0"/>
          </a:p>
          <a:p>
            <a:r>
              <a:rPr lang="zh-CN" altLang="en-US" dirty="0" smtClean="0">
                <a:hlinkClick r:id="rId4" action="ppaction://hlinksldjump"/>
              </a:rPr>
              <a:t>语言方面</a:t>
            </a:r>
            <a:endParaRPr lang="zh-CN" altLang="en-US" dirty="0" smtClean="0"/>
          </a:p>
          <a:p>
            <a:r>
              <a:rPr lang="zh-CN" altLang="en-US" dirty="0" smtClean="0">
                <a:hlinkClick r:id="rId5" action="ppaction://hlinksldjump"/>
              </a:rPr>
              <a:t>数学方面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3333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社会方面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天气</a:t>
            </a:r>
            <a:endParaRPr lang="en-US" altLang="zh-CN" dirty="0" smtClean="0"/>
          </a:p>
          <a:p>
            <a:r>
              <a:rPr lang="zh-CN" altLang="en-US" dirty="0" smtClean="0"/>
              <a:t>股票</a:t>
            </a:r>
            <a:endParaRPr lang="en-US" altLang="zh-CN" dirty="0" smtClean="0"/>
          </a:p>
          <a:p>
            <a:r>
              <a:rPr lang="zh-CN" altLang="en-US" dirty="0" smtClean="0"/>
              <a:t>社会学</a:t>
            </a:r>
            <a:endParaRPr lang="en-US" altLang="zh-CN" dirty="0" smtClean="0"/>
          </a:p>
          <a:p>
            <a:r>
              <a:rPr lang="zh-CN" altLang="en-US" dirty="0"/>
              <a:t>心理学</a:t>
            </a:r>
          </a:p>
        </p:txBody>
      </p:sp>
    </p:spTree>
    <p:extLst>
      <p:ext uri="{BB962C8B-B14F-4D97-AF65-F5344CB8AC3E}">
        <p14:creationId xmlns:p14="http://schemas.microsoft.com/office/powerpoint/2010/main" val="1792700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经济方面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1998 </a:t>
            </a:r>
            <a:r>
              <a:rPr lang="zh-CN" altLang="en-US" dirty="0" smtClean="0"/>
              <a:t>亚洲 金融危机</a:t>
            </a:r>
            <a:endParaRPr lang="en-US" altLang="zh-CN" dirty="0" smtClean="0"/>
          </a:p>
          <a:p>
            <a:r>
              <a:rPr lang="en-US" altLang="zh-CN" dirty="0" smtClean="0"/>
              <a:t>1998 </a:t>
            </a:r>
            <a:r>
              <a:rPr lang="zh-CN" altLang="en-US" dirty="0" smtClean="0"/>
              <a:t>太平洋 厄尔尼诺</a:t>
            </a:r>
            <a:endParaRPr lang="en-US" altLang="zh-CN" dirty="0" smtClean="0"/>
          </a:p>
          <a:p>
            <a:r>
              <a:rPr lang="en-US" altLang="zh-CN" dirty="0" smtClean="0"/>
              <a:t>2003 </a:t>
            </a:r>
            <a:r>
              <a:rPr lang="zh-CN" altLang="en-US" dirty="0" smtClean="0"/>
              <a:t>美国 疯牛病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6605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语言方面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蝴蝶效应作为混沌理论（简称“混沌论”）中的一个重要概念，它语言研究领域有着广泛的应用。</a:t>
            </a:r>
          </a:p>
          <a:p>
            <a:r>
              <a:rPr lang="zh-CN" altLang="en-US" dirty="0" smtClean="0"/>
              <a:t>学术界用蝴蝶效应来解释和研究混沌语言现象，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例如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人民日报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于</a:t>
            </a:r>
            <a:r>
              <a:rPr lang="en-US" altLang="zh-CN" dirty="0" smtClean="0"/>
              <a:t>2010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10</a:t>
            </a:r>
            <a:r>
              <a:rPr lang="zh-CN" altLang="en-US" dirty="0" smtClean="0"/>
              <a:t>日在头版头条刊发了题为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江苏给力“文化强省”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的文章</a:t>
            </a:r>
            <a:endParaRPr lang="en-US" altLang="zh-CN" dirty="0" smtClean="0"/>
          </a:p>
          <a:p>
            <a:r>
              <a:rPr lang="zh-CN" altLang="en-US" dirty="0" smtClean="0"/>
              <a:t>由于其权威性和号召力，一直仅限于网络使用的“给力”一词一夜之间红遍中国，扩散到全民词汇系统中，并被收录进第六版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现代汉语词典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4375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数学方面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“余切序列”是蝴蝶效应的一个典型例子。</a:t>
            </a:r>
            <a:endParaRPr lang="en-US" altLang="zh-CN" dirty="0" smtClean="0"/>
          </a:p>
          <a:p>
            <a:r>
              <a:rPr lang="zh-CN" altLang="en-US" dirty="0" smtClean="0"/>
              <a:t>右侧三个数列每一项都是前一项的余切；初值分别为</a:t>
            </a: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1.00001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1.0001</a:t>
            </a:r>
            <a:r>
              <a:rPr lang="zh-CN" altLang="en-US" dirty="0" smtClean="0"/>
              <a:t>，但是从第</a:t>
            </a:r>
            <a:r>
              <a:rPr lang="en-US" altLang="zh-CN" dirty="0" smtClean="0"/>
              <a:t>10</a:t>
            </a:r>
            <a:r>
              <a:rPr lang="zh-CN" altLang="en-US" dirty="0" smtClean="0"/>
              <a:t>项开始，三个数列开始形成巨大的分歧。这就是混沌的数列，经过足够多项后，得到的数字完全可以看作是随机的，混沌的。</a:t>
            </a:r>
            <a:endParaRPr lang="en-US" altLang="zh-CN" dirty="0" smtClean="0"/>
          </a:p>
        </p:txBody>
      </p:sp>
      <p:pic>
        <p:nvPicPr>
          <p:cNvPr id="6" name="Picture 2"/>
          <p:cNvPicPr>
            <a:picLocks noGrp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0375" y="1870855"/>
            <a:ext cx="3600000" cy="39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6776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Words>776</Words>
  <Application>Microsoft Office PowerPoint</Application>
  <PresentationFormat>全屏显示(4:3)</PresentationFormat>
  <Paragraphs>44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蝴蝶效应</vt:lpstr>
      <vt:lpstr>目录</vt:lpstr>
      <vt:lpstr>理论由来</vt:lpstr>
      <vt:lpstr>理论研究</vt:lpstr>
      <vt:lpstr>实际应用</vt:lpstr>
      <vt:lpstr>社会方面</vt:lpstr>
      <vt:lpstr>经济方面</vt:lpstr>
      <vt:lpstr>语言方面</vt:lpstr>
      <vt:lpstr>数学方面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蝴蝶效应</dc:title>
  <dc:creator>nutmeat</dc:creator>
  <cp:keywords>  　          　   　         　        　       　  　 　 　        　</cp:keywords>
  <dc:description>  　          　   　         　        　       　  　 　 　        　</dc:description>
  <cp:lastModifiedBy>Microsoft</cp:lastModifiedBy>
  <cp:revision>27</cp:revision>
  <dcterms:created xsi:type="dcterms:W3CDTF">2017-11-17T16:39:58Z</dcterms:created>
  <dcterms:modified xsi:type="dcterms:W3CDTF">2017-11-19T07:59:50Z</dcterms:modified>
</cp:coreProperties>
</file>