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79" d="100"/>
          <a:sy n="79" d="100"/>
        </p:scale>
        <p:origin x="-37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AD12B-BBB3-4F8D-91A2-56B06B37BC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4858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34DA0-8513-4644-89E1-F68B5258E8C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9820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ABB87-1FC7-44E7-B833-4BB5288774F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908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77E1BC-5A83-4D1B-AAF6-F004533890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2344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9D4EE-1C72-4AAF-91E3-15E0D8F97C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51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5C0E37-2128-4B14-8730-70D5BD0C56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1129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B59C0-426F-4AB3-88B2-48F86218C8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7882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99CF4-024F-4B0C-83F4-4B58D4426B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4273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B85D4-228E-4517-AFCD-B5677BD5FF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5155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91B887-A172-4278-9CC6-20487DFA7FC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0715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315B9-9EDC-4AB0-9C66-8A8802E3F6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764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A6D46BC-A9F1-45D0-B5F7-7FFBDEE3511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772400" cy="1143000"/>
          </a:xfrm>
        </p:spPr>
        <p:txBody>
          <a:bodyPr/>
          <a:lstStyle/>
          <a:p>
            <a:r>
              <a:rPr lang="zh-CN" altLang="en-US"/>
              <a:t>供水生产与需求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zh-CN" altLang="en-US"/>
              <a:t>综述中国近年来水资源、用水需求和供水行业的现状。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目录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水资源概况</a:t>
            </a:r>
          </a:p>
          <a:p>
            <a:r>
              <a:rPr lang="zh-CN" altLang="en-US"/>
              <a:t>城市供水行业</a:t>
            </a:r>
          </a:p>
          <a:p>
            <a:r>
              <a:rPr lang="zh-CN" altLang="en-US"/>
              <a:t>城市供水能力</a:t>
            </a:r>
          </a:p>
          <a:p>
            <a:r>
              <a:rPr lang="zh-CN" altLang="en-US"/>
              <a:t>用水需求情况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水资源概况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/>
              <a:t>中国的地表水资源总量面积是</a:t>
            </a:r>
            <a:r>
              <a:rPr lang="en-US" altLang="zh-CN" sz="2800"/>
              <a:t>16.7</a:t>
            </a:r>
            <a:r>
              <a:rPr lang="zh-CN" altLang="en-US" sz="2800"/>
              <a:t>万</a:t>
            </a:r>
            <a:r>
              <a:rPr lang="en-US" altLang="zh-CN" sz="2800"/>
              <a:t>km2</a:t>
            </a:r>
            <a:r>
              <a:rPr lang="zh-CN" altLang="en-US" sz="2800"/>
              <a:t>，平均水量</a:t>
            </a:r>
            <a:r>
              <a:rPr lang="en-US" altLang="zh-CN" sz="2800"/>
              <a:t>2.8</a:t>
            </a:r>
            <a:r>
              <a:rPr lang="zh-CN" altLang="en-US" sz="2800"/>
              <a:t>万亿</a:t>
            </a:r>
            <a:r>
              <a:rPr lang="en-US" altLang="zh-CN" sz="2800"/>
              <a:t>m3</a:t>
            </a:r>
            <a:r>
              <a:rPr lang="zh-CN" altLang="en-US" sz="2800"/>
              <a:t>，淡水总量位于世界第</a:t>
            </a:r>
            <a:r>
              <a:rPr lang="en-US" altLang="zh-CN" sz="2800"/>
              <a:t>6</a:t>
            </a:r>
            <a:r>
              <a:rPr lang="zh-CN" altLang="en-US" sz="2800"/>
              <a:t>位。</a:t>
            </a:r>
          </a:p>
          <a:p>
            <a:r>
              <a:rPr lang="zh-CN" altLang="en-US" sz="2800"/>
              <a:t>中国的淡水资源仅占全世界的</a:t>
            </a:r>
            <a:r>
              <a:rPr lang="en-US" altLang="zh-CN" sz="2800"/>
              <a:t>6%</a:t>
            </a:r>
            <a:r>
              <a:rPr lang="zh-CN" altLang="en-US" sz="2800"/>
              <a:t>，而人口却占全世界的</a:t>
            </a:r>
            <a:r>
              <a:rPr lang="en-US" altLang="zh-CN" sz="2800"/>
              <a:t>25%</a:t>
            </a:r>
            <a:r>
              <a:rPr lang="zh-CN" altLang="en-US" sz="2800"/>
              <a:t>，人均拥有水量为</a:t>
            </a:r>
            <a:r>
              <a:rPr lang="en-US" altLang="zh-CN" sz="2800"/>
              <a:t>2550m3</a:t>
            </a:r>
            <a:r>
              <a:rPr lang="zh-CN" altLang="en-US" sz="2800"/>
              <a:t>，仅为世界平均水平的</a:t>
            </a:r>
            <a:r>
              <a:rPr lang="en-US" altLang="zh-CN" sz="2800"/>
              <a:t>1/4</a:t>
            </a:r>
            <a:r>
              <a:rPr lang="zh-CN" altLang="en-US" sz="2800"/>
              <a:t>，位于世界第</a:t>
            </a:r>
            <a:r>
              <a:rPr lang="en-US" altLang="zh-CN" sz="2800"/>
              <a:t>88</a:t>
            </a:r>
            <a:r>
              <a:rPr lang="zh-CN" altLang="en-US" sz="2800"/>
              <a:t>位。中国水资源的分布在时间和地域上很不均衡。从季节上讲北方</a:t>
            </a:r>
            <a:r>
              <a:rPr lang="en-US" altLang="zh-CN" sz="2800"/>
              <a:t>70%</a:t>
            </a:r>
            <a:r>
              <a:rPr lang="zh-CN" altLang="en-US" sz="2800"/>
              <a:t>～</a:t>
            </a:r>
            <a:r>
              <a:rPr lang="en-US" altLang="zh-CN" sz="2800"/>
              <a:t>80%</a:t>
            </a:r>
            <a:r>
              <a:rPr lang="zh-CN" altLang="en-US" sz="2800"/>
              <a:t>的降雨分布在</a:t>
            </a:r>
            <a:r>
              <a:rPr lang="en-US" altLang="zh-CN" sz="2800"/>
              <a:t>7</a:t>
            </a:r>
            <a:r>
              <a:rPr lang="zh-CN" altLang="en-US" sz="2800"/>
              <a:t>月～</a:t>
            </a:r>
            <a:r>
              <a:rPr lang="en-US" altLang="zh-CN" sz="2800"/>
              <a:t>9</a:t>
            </a:r>
            <a:r>
              <a:rPr lang="zh-CN" altLang="en-US" sz="2800"/>
              <a:t>月。大体上看，城市供水中有</a:t>
            </a:r>
            <a:r>
              <a:rPr lang="en-US" altLang="zh-CN" sz="2800"/>
              <a:t>50%</a:t>
            </a:r>
            <a:r>
              <a:rPr lang="zh-CN" altLang="en-US" sz="2800"/>
              <a:t>来自地表水，</a:t>
            </a:r>
            <a:r>
              <a:rPr lang="en-US" altLang="zh-CN" sz="2800"/>
              <a:t>41%</a:t>
            </a:r>
            <a:r>
              <a:rPr lang="zh-CN" altLang="en-US" sz="2800"/>
              <a:t>来自地下水，</a:t>
            </a:r>
            <a:r>
              <a:rPr lang="en-US" altLang="zh-CN" sz="2800"/>
              <a:t>9%</a:t>
            </a:r>
            <a:r>
              <a:rPr lang="zh-CN" altLang="en-US" sz="2800"/>
              <a:t>来自其它水源</a:t>
            </a:r>
            <a:r>
              <a:rPr lang="en-US" altLang="zh-CN" sz="2800"/>
              <a:t>(</a:t>
            </a:r>
            <a:r>
              <a:rPr lang="zh-CN" altLang="en-US" sz="2800"/>
              <a:t>如降雨</a:t>
            </a:r>
            <a:r>
              <a:rPr lang="en-US" altLang="zh-CN" sz="2800"/>
              <a:t>)</a:t>
            </a:r>
            <a:r>
              <a:rPr lang="zh-CN" altLang="en-US" sz="2800"/>
              <a:t>。</a:t>
            </a:r>
          </a:p>
          <a:p>
            <a:endParaRPr lang="en-US" altLang="zh-CN"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城市供水行业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根据中国城镇供水协会提供的数据表明，中国的</a:t>
            </a:r>
            <a:r>
              <a:rPr lang="en-US" altLang="zh-CN"/>
              <a:t>578</a:t>
            </a:r>
            <a:r>
              <a:rPr lang="zh-CN" altLang="en-US"/>
              <a:t>个城市中共有</a:t>
            </a:r>
            <a:r>
              <a:rPr lang="en-US" altLang="zh-CN"/>
              <a:t>1463</a:t>
            </a:r>
            <a:r>
              <a:rPr lang="zh-CN" altLang="en-US"/>
              <a:t>个自来水厂负责城市供水。为了满足日平均用水需求，上述水厂日供水能力为</a:t>
            </a:r>
            <a:r>
              <a:rPr lang="en-US" altLang="zh-CN"/>
              <a:t>1</a:t>
            </a:r>
            <a:r>
              <a:rPr lang="zh-CN" altLang="en-US"/>
              <a:t>亿</a:t>
            </a:r>
            <a:r>
              <a:rPr lang="en-US" altLang="zh-CN"/>
              <a:t>m3</a:t>
            </a:r>
            <a:r>
              <a:rPr lang="zh-CN" altLang="en-US"/>
              <a:t>，服务人口约</a:t>
            </a:r>
            <a:r>
              <a:rPr lang="en-US" altLang="zh-CN"/>
              <a:t>1.6</a:t>
            </a:r>
            <a:r>
              <a:rPr lang="zh-CN" altLang="en-US"/>
              <a:t>亿人，约占总服务区内人口的</a:t>
            </a:r>
            <a:r>
              <a:rPr lang="en-US" altLang="zh-CN"/>
              <a:t>94%</a:t>
            </a:r>
            <a:r>
              <a:rPr lang="zh-CN" altLang="en-US"/>
              <a:t>。整个供水行业现有职工</a:t>
            </a:r>
            <a:r>
              <a:rPr lang="en-US" altLang="zh-CN"/>
              <a:t>26.14</a:t>
            </a:r>
            <a:r>
              <a:rPr lang="zh-CN" altLang="en-US"/>
              <a:t>万人，每个水厂平均职工数</a:t>
            </a:r>
            <a:r>
              <a:rPr lang="en-US" altLang="zh-CN"/>
              <a:t>180</a:t>
            </a:r>
            <a:r>
              <a:rPr lang="zh-CN" altLang="en-US"/>
              <a:t>人。</a:t>
            </a:r>
          </a:p>
          <a:p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城市供水能力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中国</a:t>
            </a:r>
            <a:r>
              <a:rPr lang="en-US" altLang="zh-CN"/>
              <a:t>31</a:t>
            </a:r>
            <a:r>
              <a:rPr lang="zh-CN" altLang="en-US"/>
              <a:t>个大城市的自来水厂仅占全国城市水厂总数的</a:t>
            </a:r>
            <a:r>
              <a:rPr lang="en-US" altLang="zh-CN"/>
              <a:t>5%</a:t>
            </a:r>
            <a:r>
              <a:rPr lang="zh-CN" altLang="en-US"/>
              <a:t>，却为占全国水厂服务对象</a:t>
            </a:r>
            <a:r>
              <a:rPr lang="en-US" altLang="zh-CN"/>
              <a:t>41%</a:t>
            </a:r>
            <a:r>
              <a:rPr lang="zh-CN" altLang="en-US"/>
              <a:t>的人口供水，其产水量占全国水厂的</a:t>
            </a:r>
            <a:r>
              <a:rPr lang="en-US" altLang="zh-CN"/>
              <a:t>40%</a:t>
            </a:r>
            <a:r>
              <a:rPr lang="zh-CN" altLang="en-US"/>
              <a:t>，职工人数占</a:t>
            </a:r>
            <a:r>
              <a:rPr lang="en-US" altLang="zh-CN"/>
              <a:t>34%</a:t>
            </a:r>
            <a:r>
              <a:rPr lang="zh-CN" altLang="en-US"/>
              <a:t>。有</a:t>
            </a:r>
            <a:r>
              <a:rPr lang="en-US" altLang="zh-CN"/>
              <a:t>16</a:t>
            </a:r>
            <a:r>
              <a:rPr lang="zh-CN" altLang="en-US"/>
              <a:t>个城市的供水能力已发挥到极限，另有</a:t>
            </a:r>
            <a:r>
              <a:rPr lang="en-US" altLang="zh-CN"/>
              <a:t>4</a:t>
            </a:r>
            <a:r>
              <a:rPr lang="zh-CN" altLang="en-US"/>
              <a:t>个城市的供水能力恰好等于甚至超过日平均产水量。</a:t>
            </a:r>
          </a:p>
          <a:p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用水需求情况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1996</a:t>
            </a:r>
            <a:r>
              <a:rPr lang="zh-CN" altLang="en-US"/>
              <a:t>年全国城市人口占全国总人口的</a:t>
            </a:r>
            <a:r>
              <a:rPr lang="en-US" altLang="zh-CN"/>
              <a:t>29%</a:t>
            </a:r>
            <a:r>
              <a:rPr lang="zh-CN" altLang="en-US"/>
              <a:t>，预计到</a:t>
            </a:r>
            <a:r>
              <a:rPr lang="en-US" altLang="zh-CN"/>
              <a:t>2000</a:t>
            </a:r>
            <a:r>
              <a:rPr lang="zh-CN" altLang="en-US"/>
              <a:t>年和</a:t>
            </a:r>
            <a:r>
              <a:rPr lang="en-US" altLang="zh-CN"/>
              <a:t>2010</a:t>
            </a:r>
            <a:r>
              <a:rPr lang="zh-CN" altLang="en-US"/>
              <a:t>年，城市人口将分别占到全国人口的</a:t>
            </a:r>
            <a:r>
              <a:rPr lang="en-US" altLang="zh-CN"/>
              <a:t>35%</a:t>
            </a:r>
            <a:r>
              <a:rPr lang="zh-CN" altLang="en-US"/>
              <a:t>和</a:t>
            </a:r>
            <a:r>
              <a:rPr lang="en-US" altLang="zh-CN"/>
              <a:t>45%</a:t>
            </a:r>
            <a:r>
              <a:rPr lang="zh-CN" altLang="en-US"/>
              <a:t>。为满足日益增长的需求，预计到</a:t>
            </a:r>
            <a:r>
              <a:rPr lang="en-US" altLang="zh-CN"/>
              <a:t>2000</a:t>
            </a:r>
            <a:r>
              <a:rPr lang="zh-CN" altLang="en-US"/>
              <a:t>年将达到</a:t>
            </a:r>
            <a:r>
              <a:rPr lang="en-US" altLang="zh-CN"/>
              <a:t>258</a:t>
            </a:r>
            <a:r>
              <a:rPr lang="zh-CN" altLang="en-US"/>
              <a:t>亿</a:t>
            </a:r>
            <a:r>
              <a:rPr lang="en-US" altLang="zh-CN"/>
              <a:t>m3</a:t>
            </a:r>
            <a:r>
              <a:rPr lang="zh-CN" altLang="en-US"/>
              <a:t>。</a:t>
            </a:r>
          </a:p>
          <a:p>
            <a:pPr>
              <a:buFontTx/>
              <a:buNone/>
            </a:pPr>
            <a:endParaRPr lang="zh-CN" altLang="en-US"/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9</TotalTime>
  <Words>364</Words>
  <Application>Microsoft Office PowerPoint</Application>
  <PresentationFormat>全屏显示(4:3)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供水生产与需求</vt:lpstr>
      <vt:lpstr>目录</vt:lpstr>
      <vt:lpstr>水资源概况</vt:lpstr>
      <vt:lpstr>城市供水行业</vt:lpstr>
      <vt:lpstr>城市供水能力</vt:lpstr>
      <vt:lpstr>用水需求情况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供水的生产与需求</dc:title>
  <dc:creator>User</dc:creator>
  <cp:keywords>  　          　   　         　        　       　   　     　         　       　</cp:keywords>
  <dc:description>  　          　   　         　        　       　   　     　         　       　</dc:description>
  <cp:lastModifiedBy>Microsoft</cp:lastModifiedBy>
  <cp:revision>3</cp:revision>
  <dcterms:created xsi:type="dcterms:W3CDTF">2009-11-15T08:30:41Z</dcterms:created>
  <dcterms:modified xsi:type="dcterms:W3CDTF">2016-11-15T13:00:18Z</dcterms:modified>
</cp:coreProperties>
</file>