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 showGuides="1">
      <p:cViewPr>
        <p:scale>
          <a:sx n="50" d="100"/>
          <a:sy n="50" d="100"/>
        </p:scale>
        <p:origin x="-996" y="-11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4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D53977-87E4-4325-A038-62A1E42F6A6E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F69BA5-6C6E-4DB9-88FB-272BD4659557}">
      <dgm:prSet/>
      <dgm:spPr/>
      <dgm:t>
        <a:bodyPr/>
        <a:lstStyle/>
        <a:p>
          <a:pPr rtl="0"/>
          <a:r>
            <a:rPr lang="zh-CN" altLang="en-US" dirty="0" smtClean="0">
              <a:hlinkClick xmlns:r="http://schemas.openxmlformats.org/officeDocument/2006/relationships" r:id="rId1" action="ppaction://hlinksldjump"/>
            </a:rPr>
            <a:t>为流通服务的产业</a:t>
          </a:r>
          <a:endParaRPr lang="zh-CN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7B794237-C0DB-4F3A-970E-E6EC40934850}" type="parTrans" cxnId="{8505CA44-2314-4C5C-A1B6-975040810078}">
      <dgm:prSet/>
      <dgm:spPr/>
      <dgm:t>
        <a:bodyPr/>
        <a:lstStyle/>
        <a:p>
          <a:endParaRPr lang="zh-CN" altLang="en-US"/>
        </a:p>
      </dgm:t>
    </dgm:pt>
    <dgm:pt modelId="{BE1BF4DE-2672-42F5-B013-5ED0B3F2F250}" type="sibTrans" cxnId="{8505CA44-2314-4C5C-A1B6-975040810078}">
      <dgm:prSet/>
      <dgm:spPr/>
      <dgm:t>
        <a:bodyPr/>
        <a:lstStyle/>
        <a:p>
          <a:endParaRPr lang="zh-CN" altLang="en-US"/>
        </a:p>
      </dgm:t>
    </dgm:pt>
    <dgm:pt modelId="{D684659B-2D56-4937-A1E4-D66A4FCC8BBE}">
      <dgm:prSet/>
      <dgm:spPr/>
      <dgm:t>
        <a:bodyPr/>
        <a:lstStyle/>
        <a:p>
          <a:pPr rtl="0"/>
          <a:r>
            <a:rPr lang="zh-CN" altLang="en-US" dirty="0" smtClean="0"/>
            <a:t>为生产和生活服务的产业</a:t>
          </a:r>
          <a:endParaRPr lang="zh-CN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D42EDE6-9820-4D4B-82CD-310E470ACB5F}" type="parTrans" cxnId="{0DEFFA0F-548A-47B9-B7EB-C5EAFDE0058C}">
      <dgm:prSet/>
      <dgm:spPr/>
      <dgm:t>
        <a:bodyPr/>
        <a:lstStyle/>
        <a:p>
          <a:endParaRPr lang="zh-CN" altLang="en-US"/>
        </a:p>
      </dgm:t>
    </dgm:pt>
    <dgm:pt modelId="{929BFC4A-176C-4869-B751-4A68BC422FEB}" type="sibTrans" cxnId="{0DEFFA0F-548A-47B9-B7EB-C5EAFDE0058C}">
      <dgm:prSet/>
      <dgm:spPr/>
      <dgm:t>
        <a:bodyPr/>
        <a:lstStyle/>
        <a:p>
          <a:endParaRPr lang="zh-CN" altLang="en-US"/>
        </a:p>
      </dgm:t>
    </dgm:pt>
    <dgm:pt modelId="{FAF8810F-7C3C-48B9-B609-4EBC5971FB76}">
      <dgm:prSet/>
      <dgm:spPr/>
      <dgm:t>
        <a:bodyPr/>
        <a:lstStyle/>
        <a:p>
          <a:pPr rtl="0"/>
          <a:r>
            <a:rPr lang="zh-CN" altLang="en-US" dirty="0" smtClean="0"/>
            <a:t>为提高科学文化水平与居民素质服务的产业</a:t>
          </a:r>
          <a:endParaRPr lang="zh-CN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28C068F2-F10F-42DB-B93C-6432DEAB768E}" type="parTrans" cxnId="{950FE0AB-AE74-41EA-A438-28FBDFB2F148}">
      <dgm:prSet/>
      <dgm:spPr/>
      <dgm:t>
        <a:bodyPr/>
        <a:lstStyle/>
        <a:p>
          <a:endParaRPr lang="zh-CN" altLang="en-US"/>
        </a:p>
      </dgm:t>
    </dgm:pt>
    <dgm:pt modelId="{7B9DCC40-CA4E-4EDE-976D-34EB56FEACE2}" type="sibTrans" cxnId="{950FE0AB-AE74-41EA-A438-28FBDFB2F148}">
      <dgm:prSet/>
      <dgm:spPr/>
      <dgm:t>
        <a:bodyPr/>
        <a:lstStyle/>
        <a:p>
          <a:endParaRPr lang="zh-CN" altLang="en-US"/>
        </a:p>
      </dgm:t>
    </dgm:pt>
    <dgm:pt modelId="{0A48C445-2FEB-4EF9-9ABC-5018B73EBC75}">
      <dgm:prSet/>
      <dgm:spPr/>
      <dgm:t>
        <a:bodyPr/>
        <a:lstStyle/>
        <a:p>
          <a:pPr rtl="0"/>
          <a:r>
            <a:rPr lang="zh-CN" altLang="en-US" dirty="0" smtClean="0"/>
            <a:t>为社会公共需要服务的产业</a:t>
          </a:r>
          <a:endParaRPr lang="zh-CN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ED822C9B-5031-46B4-BF9A-94906B5FAA26}" type="parTrans" cxnId="{8E59F9AA-D2AD-4D19-A109-1E3625430D8E}">
      <dgm:prSet/>
      <dgm:spPr/>
      <dgm:t>
        <a:bodyPr/>
        <a:lstStyle/>
        <a:p>
          <a:endParaRPr lang="zh-CN" altLang="en-US"/>
        </a:p>
      </dgm:t>
    </dgm:pt>
    <dgm:pt modelId="{EB9123F1-EA5E-4482-8A37-8E553D6F5A6B}" type="sibTrans" cxnId="{8E59F9AA-D2AD-4D19-A109-1E3625430D8E}">
      <dgm:prSet/>
      <dgm:spPr/>
      <dgm:t>
        <a:bodyPr/>
        <a:lstStyle/>
        <a:p>
          <a:endParaRPr lang="zh-CN" altLang="en-US"/>
        </a:p>
      </dgm:t>
    </dgm:pt>
    <dgm:pt modelId="{C459D229-FA84-4F77-87AB-D79E430A030C}" type="pres">
      <dgm:prSet presAssocID="{5DD53977-87E4-4325-A038-62A1E42F6A6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30676C0-98A6-4C0A-8837-8AE852433C4E}" type="pres">
      <dgm:prSet presAssocID="{5DD53977-87E4-4325-A038-62A1E42F6A6E}" presName="pyramid" presStyleLbl="node1" presStyleIdx="0" presStyleCnt="1"/>
      <dgm:spPr/>
      <dgm:t>
        <a:bodyPr/>
        <a:lstStyle/>
        <a:p>
          <a:endParaRPr lang="zh-CN" altLang="en-US"/>
        </a:p>
      </dgm:t>
    </dgm:pt>
    <dgm:pt modelId="{EDE9E4DB-2E4F-4DE8-840A-FB6F7D559CB7}" type="pres">
      <dgm:prSet presAssocID="{5DD53977-87E4-4325-A038-62A1E42F6A6E}" presName="theList" presStyleCnt="0"/>
      <dgm:spPr/>
      <dgm:t>
        <a:bodyPr/>
        <a:lstStyle/>
        <a:p>
          <a:endParaRPr lang="zh-CN" altLang="en-US"/>
        </a:p>
      </dgm:t>
    </dgm:pt>
    <dgm:pt modelId="{B98A9957-03AE-4738-9F92-7B3685327B7F}" type="pres">
      <dgm:prSet presAssocID="{93F69BA5-6C6E-4DB9-88FB-272BD465955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7A77F7-02C3-4BA8-A43A-F062B725A4A2}" type="pres">
      <dgm:prSet presAssocID="{93F69BA5-6C6E-4DB9-88FB-272BD4659557}" presName="aSpace" presStyleCnt="0"/>
      <dgm:spPr/>
      <dgm:t>
        <a:bodyPr/>
        <a:lstStyle/>
        <a:p>
          <a:endParaRPr lang="zh-CN" altLang="en-US"/>
        </a:p>
      </dgm:t>
    </dgm:pt>
    <dgm:pt modelId="{261BCE3D-373B-4CED-A224-C23AF0D1B1DA}" type="pres">
      <dgm:prSet presAssocID="{D684659B-2D56-4937-A1E4-D66A4FCC8BBE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BD8592-4E7E-4A4C-8869-3E64865999F3}" type="pres">
      <dgm:prSet presAssocID="{D684659B-2D56-4937-A1E4-D66A4FCC8BBE}" presName="aSpace" presStyleCnt="0"/>
      <dgm:spPr/>
      <dgm:t>
        <a:bodyPr/>
        <a:lstStyle/>
        <a:p>
          <a:endParaRPr lang="zh-CN" altLang="en-US"/>
        </a:p>
      </dgm:t>
    </dgm:pt>
    <dgm:pt modelId="{C27E5355-E899-4E0E-9619-16B0177034D8}" type="pres">
      <dgm:prSet presAssocID="{FAF8810F-7C3C-48B9-B609-4EBC5971FB76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AB82C2-0FDF-4E98-B8E8-94E618F53593}" type="pres">
      <dgm:prSet presAssocID="{FAF8810F-7C3C-48B9-B609-4EBC5971FB76}" presName="aSpace" presStyleCnt="0"/>
      <dgm:spPr/>
      <dgm:t>
        <a:bodyPr/>
        <a:lstStyle/>
        <a:p>
          <a:endParaRPr lang="zh-CN" altLang="en-US"/>
        </a:p>
      </dgm:t>
    </dgm:pt>
    <dgm:pt modelId="{19E76B70-C3B7-42CB-A3EB-F17501511248}" type="pres">
      <dgm:prSet presAssocID="{0A48C445-2FEB-4EF9-9ABC-5018B73EBC75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3895F4-FE0D-4085-891A-0BE195926174}" type="pres">
      <dgm:prSet presAssocID="{0A48C445-2FEB-4EF9-9ABC-5018B73EBC75}" presName="aSpace" presStyleCnt="0"/>
      <dgm:spPr/>
      <dgm:t>
        <a:bodyPr/>
        <a:lstStyle/>
        <a:p>
          <a:endParaRPr lang="zh-CN" altLang="en-US"/>
        </a:p>
      </dgm:t>
    </dgm:pt>
  </dgm:ptLst>
  <dgm:cxnLst>
    <dgm:cxn modelId="{C7E30A8B-0B45-42EE-A99B-AB6DA4396025}" type="presOf" srcId="{0A48C445-2FEB-4EF9-9ABC-5018B73EBC75}" destId="{19E76B70-C3B7-42CB-A3EB-F17501511248}" srcOrd="0" destOrd="0" presId="urn:microsoft.com/office/officeart/2005/8/layout/pyramid2"/>
    <dgm:cxn modelId="{E721BF7A-6916-4C3E-9702-F7AB39C9CA1B}" type="presOf" srcId="{5DD53977-87E4-4325-A038-62A1E42F6A6E}" destId="{C459D229-FA84-4F77-87AB-D79E430A030C}" srcOrd="0" destOrd="0" presId="urn:microsoft.com/office/officeart/2005/8/layout/pyramid2"/>
    <dgm:cxn modelId="{9CF32D51-82ED-4EE8-A13C-30D07471D87D}" type="presOf" srcId="{93F69BA5-6C6E-4DB9-88FB-272BD4659557}" destId="{B98A9957-03AE-4738-9F92-7B3685327B7F}" srcOrd="0" destOrd="0" presId="urn:microsoft.com/office/officeart/2005/8/layout/pyramid2"/>
    <dgm:cxn modelId="{1B5BFF01-F723-4796-A028-BA7602AE5602}" type="presOf" srcId="{D684659B-2D56-4937-A1E4-D66A4FCC8BBE}" destId="{261BCE3D-373B-4CED-A224-C23AF0D1B1DA}" srcOrd="0" destOrd="0" presId="urn:microsoft.com/office/officeart/2005/8/layout/pyramid2"/>
    <dgm:cxn modelId="{0DEFFA0F-548A-47B9-B7EB-C5EAFDE0058C}" srcId="{5DD53977-87E4-4325-A038-62A1E42F6A6E}" destId="{D684659B-2D56-4937-A1E4-D66A4FCC8BBE}" srcOrd="1" destOrd="0" parTransId="{DD42EDE6-9820-4D4B-82CD-310E470ACB5F}" sibTransId="{929BFC4A-176C-4869-B751-4A68BC422FEB}"/>
    <dgm:cxn modelId="{8505CA44-2314-4C5C-A1B6-975040810078}" srcId="{5DD53977-87E4-4325-A038-62A1E42F6A6E}" destId="{93F69BA5-6C6E-4DB9-88FB-272BD4659557}" srcOrd="0" destOrd="0" parTransId="{7B794237-C0DB-4F3A-970E-E6EC40934850}" sibTransId="{BE1BF4DE-2672-42F5-B013-5ED0B3F2F250}"/>
    <dgm:cxn modelId="{8E59F9AA-D2AD-4D19-A109-1E3625430D8E}" srcId="{5DD53977-87E4-4325-A038-62A1E42F6A6E}" destId="{0A48C445-2FEB-4EF9-9ABC-5018B73EBC75}" srcOrd="3" destOrd="0" parTransId="{ED822C9B-5031-46B4-BF9A-94906B5FAA26}" sibTransId="{EB9123F1-EA5E-4482-8A37-8E553D6F5A6B}"/>
    <dgm:cxn modelId="{15E6FBD1-EE95-45D8-89A7-C8A6E0EE33F8}" type="presOf" srcId="{FAF8810F-7C3C-48B9-B609-4EBC5971FB76}" destId="{C27E5355-E899-4E0E-9619-16B0177034D8}" srcOrd="0" destOrd="0" presId="urn:microsoft.com/office/officeart/2005/8/layout/pyramid2"/>
    <dgm:cxn modelId="{950FE0AB-AE74-41EA-A438-28FBDFB2F148}" srcId="{5DD53977-87E4-4325-A038-62A1E42F6A6E}" destId="{FAF8810F-7C3C-48B9-B609-4EBC5971FB76}" srcOrd="2" destOrd="0" parTransId="{28C068F2-F10F-42DB-B93C-6432DEAB768E}" sibTransId="{7B9DCC40-CA4E-4EDE-976D-34EB56FEACE2}"/>
    <dgm:cxn modelId="{E332A7F9-DC95-4412-A180-595301E2D060}" type="presParOf" srcId="{C459D229-FA84-4F77-87AB-D79E430A030C}" destId="{630676C0-98A6-4C0A-8837-8AE852433C4E}" srcOrd="0" destOrd="0" presId="urn:microsoft.com/office/officeart/2005/8/layout/pyramid2"/>
    <dgm:cxn modelId="{FBC0A67A-285D-4332-B242-5756FF0FB1ED}" type="presParOf" srcId="{C459D229-FA84-4F77-87AB-D79E430A030C}" destId="{EDE9E4DB-2E4F-4DE8-840A-FB6F7D559CB7}" srcOrd="1" destOrd="0" presId="urn:microsoft.com/office/officeart/2005/8/layout/pyramid2"/>
    <dgm:cxn modelId="{324A0739-78BB-4F22-96D1-1A5E967DF16F}" type="presParOf" srcId="{EDE9E4DB-2E4F-4DE8-840A-FB6F7D559CB7}" destId="{B98A9957-03AE-4738-9F92-7B3685327B7F}" srcOrd="0" destOrd="0" presId="urn:microsoft.com/office/officeart/2005/8/layout/pyramid2"/>
    <dgm:cxn modelId="{F116CD11-1D28-427B-A729-A1EF9816077D}" type="presParOf" srcId="{EDE9E4DB-2E4F-4DE8-840A-FB6F7D559CB7}" destId="{967A77F7-02C3-4BA8-A43A-F062B725A4A2}" srcOrd="1" destOrd="0" presId="urn:microsoft.com/office/officeart/2005/8/layout/pyramid2"/>
    <dgm:cxn modelId="{E5E93AD0-BC2C-4588-B0EB-F908103650C5}" type="presParOf" srcId="{EDE9E4DB-2E4F-4DE8-840A-FB6F7D559CB7}" destId="{261BCE3D-373B-4CED-A224-C23AF0D1B1DA}" srcOrd="2" destOrd="0" presId="urn:microsoft.com/office/officeart/2005/8/layout/pyramid2"/>
    <dgm:cxn modelId="{664F74CD-BEC2-4262-BE9A-73FFEB6DC257}" type="presParOf" srcId="{EDE9E4DB-2E4F-4DE8-840A-FB6F7D559CB7}" destId="{DEBD8592-4E7E-4A4C-8869-3E64865999F3}" srcOrd="3" destOrd="0" presId="urn:microsoft.com/office/officeart/2005/8/layout/pyramid2"/>
    <dgm:cxn modelId="{1D6EE664-AD3F-4F48-84E1-B5A7477D2DB8}" type="presParOf" srcId="{EDE9E4DB-2E4F-4DE8-840A-FB6F7D559CB7}" destId="{C27E5355-E899-4E0E-9619-16B0177034D8}" srcOrd="4" destOrd="0" presId="urn:microsoft.com/office/officeart/2005/8/layout/pyramid2"/>
    <dgm:cxn modelId="{B7353375-EAF8-4C50-BE63-DD3D062C1236}" type="presParOf" srcId="{EDE9E4DB-2E4F-4DE8-840A-FB6F7D559CB7}" destId="{EDAB82C2-0FDF-4E98-B8E8-94E618F53593}" srcOrd="5" destOrd="0" presId="urn:microsoft.com/office/officeart/2005/8/layout/pyramid2"/>
    <dgm:cxn modelId="{267F1D35-DA74-40B1-8DCF-6269409DFEAE}" type="presParOf" srcId="{EDE9E4DB-2E4F-4DE8-840A-FB6F7D559CB7}" destId="{19E76B70-C3B7-42CB-A3EB-F17501511248}" srcOrd="6" destOrd="0" presId="urn:microsoft.com/office/officeart/2005/8/layout/pyramid2"/>
    <dgm:cxn modelId="{B7168882-0BBA-4AEE-B278-6349BADC4497}" type="presParOf" srcId="{EDE9E4DB-2E4F-4DE8-840A-FB6F7D559CB7}" destId="{483895F4-FE0D-4085-891A-0BE19592617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676C0-98A6-4C0A-8837-8AE852433C4E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8A9957-03AE-4738-9F92-7B3685327B7F}">
      <dsp:nvSpPr>
        <dsp:cNvPr id="0" name=""/>
        <dsp:cNvSpPr/>
      </dsp:nvSpPr>
      <dsp:spPr>
        <a:xfrm>
          <a:off x="3775352" y="453038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hlinkClick xmlns:r="http://schemas.openxmlformats.org/officeDocument/2006/relationships" r:id="" action="ppaction://hlinksldjump"/>
            </a:rPr>
            <a:t>为流通服务的产业</a:t>
          </a:r>
          <a:endParaRPr lang="zh-CN" sz="1900" kern="1200" dirty="0"/>
        </a:p>
      </dsp:txBody>
      <dsp:txXfrm>
        <a:off x="3814620" y="492306"/>
        <a:ext cx="2863339" cy="725883"/>
      </dsp:txXfrm>
    </dsp:sp>
    <dsp:sp modelId="{261BCE3D-373B-4CED-A224-C23AF0D1B1DA}">
      <dsp:nvSpPr>
        <dsp:cNvPr id="0" name=""/>
        <dsp:cNvSpPr/>
      </dsp:nvSpPr>
      <dsp:spPr>
        <a:xfrm>
          <a:off x="3775352" y="1358009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为生产和生活服务的产业</a:t>
          </a:r>
          <a:endParaRPr lang="zh-CN" sz="1900" kern="1200" dirty="0"/>
        </a:p>
      </dsp:txBody>
      <dsp:txXfrm>
        <a:off x="3814620" y="1397277"/>
        <a:ext cx="2863339" cy="725883"/>
      </dsp:txXfrm>
    </dsp:sp>
    <dsp:sp modelId="{C27E5355-E899-4E0E-9619-16B0177034D8}">
      <dsp:nvSpPr>
        <dsp:cNvPr id="0" name=""/>
        <dsp:cNvSpPr/>
      </dsp:nvSpPr>
      <dsp:spPr>
        <a:xfrm>
          <a:off x="3775352" y="2262981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为提高科学文化水平与居民素质服务的产业</a:t>
          </a:r>
          <a:endParaRPr lang="zh-CN" sz="1900" kern="1200" dirty="0"/>
        </a:p>
      </dsp:txBody>
      <dsp:txXfrm>
        <a:off x="3814620" y="2302249"/>
        <a:ext cx="2863339" cy="725883"/>
      </dsp:txXfrm>
    </dsp:sp>
    <dsp:sp modelId="{19E76B70-C3B7-42CB-A3EB-F17501511248}">
      <dsp:nvSpPr>
        <dsp:cNvPr id="0" name=""/>
        <dsp:cNvSpPr/>
      </dsp:nvSpPr>
      <dsp:spPr>
        <a:xfrm>
          <a:off x="3775352" y="3167953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为社会公共需要服务的产业</a:t>
          </a:r>
          <a:endParaRPr lang="zh-CN" sz="1900" kern="1200" dirty="0"/>
        </a:p>
      </dsp:txBody>
      <dsp:txXfrm>
        <a:off x="3814620" y="3207221"/>
        <a:ext cx="2863339" cy="725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41FED-5C0C-4E97-B208-516F21589CD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530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75552-D854-4B2B-B543-B90DC58F89B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333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33CBB-4011-4705-BEA5-7EFB98526D6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872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DD23-9651-4238-87F5-F04D5188CE3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918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89298-46D8-4969-9F89-7FD92749FE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9647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6AC2C-A1FC-41CA-8E22-C5787F4ED8A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9905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38D49-5876-4A6F-9E79-8D837A5135B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897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AC26E-EB66-45E3-A878-E95650A154E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725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C9ED3-DCE9-4B1E-8AC5-828B469F61D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948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B93DD-2E9C-4957-930D-AD10B3CBB3F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0535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B67D8-7167-425A-A7E4-160F866AD0C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442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FC4EA-1EDD-4413-938C-B5C44F79D36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440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第三产业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第三产业的界定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第三产业，又称第三次产业，指不生产物质产品的行业，即</a:t>
            </a:r>
            <a:r>
              <a:rPr lang="zh-CN" altLang="en-US" dirty="0" smtClean="0"/>
              <a:t>服务业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是</a:t>
            </a:r>
            <a:r>
              <a:rPr lang="zh-CN" altLang="en-US" dirty="0"/>
              <a:t>英国经济学家、新西兰奥塔哥大学教授费希尔</a:t>
            </a:r>
            <a:r>
              <a:rPr lang="en-US" altLang="zh-CN" dirty="0"/>
              <a:t>1935</a:t>
            </a:r>
            <a:r>
              <a:rPr lang="zh-CN" altLang="en-US" dirty="0"/>
              <a:t>年在</a:t>
            </a:r>
            <a:r>
              <a:rPr lang="en-US" altLang="zh-CN" dirty="0"/>
              <a:t>《</a:t>
            </a:r>
            <a:r>
              <a:rPr lang="zh-CN" altLang="en-US" dirty="0"/>
              <a:t>安全与进步的冲突</a:t>
            </a:r>
            <a:r>
              <a:rPr lang="en-US" altLang="zh-CN" dirty="0"/>
              <a:t>》</a:t>
            </a:r>
            <a:r>
              <a:rPr lang="zh-CN" altLang="en-US" dirty="0"/>
              <a:t>一书中首先提出来的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第三产业</a:t>
            </a:r>
            <a:r>
              <a:rPr lang="zh-CN" altLang="en-US" dirty="0"/>
              <a:t>是指除第一、二产业以外的其他行业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我国第三产业分为四个层次</a:t>
            </a:r>
          </a:p>
        </p:txBody>
      </p:sp>
      <p:graphicFrame>
        <p:nvGraphicFramePr>
          <p:cNvPr id="2" name="内容占位符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59293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为流通服务的产业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包括交通运输业、邮电通讯业、商业饮食业、物资供销和仓储</a:t>
            </a:r>
            <a:r>
              <a:rPr lang="zh-CN" altLang="en-US" dirty="0" smtClean="0"/>
              <a:t>业。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为生产和生活服务的产业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包括金融业、保险业、地质普查业、房地产管理业、公用事业、居民服务业、旅游业、信息咨询服务业和各类技术服务</a:t>
            </a:r>
            <a:r>
              <a:rPr lang="zh-CN" altLang="en-US" dirty="0" smtClean="0"/>
              <a:t>业。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为提高科学文化水平与居民素质服务的产业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包括教育、文化、广播、电视、科学研究、卫生、体育和社会福利</a:t>
            </a:r>
            <a:r>
              <a:rPr lang="zh-CN" altLang="en-US" dirty="0" smtClean="0"/>
              <a:t>事业。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>
            <a:normAutofit/>
          </a:bodyPr>
          <a:lstStyle/>
          <a:p>
            <a:r>
              <a:rPr lang="zh-CN" altLang="en-US" dirty="0"/>
              <a:t>为社会公共需要服务的产业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包括国家机关、政党机关、社会团体、警察、军队等，但在国内不计入第三产业产值和国民生产总值。由此可见，这种第三产业基本是一种服务性产业。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221</Words>
  <Application>Microsoft Office PowerPoint</Application>
  <PresentationFormat>全屏显示(4:3)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第三产业</vt:lpstr>
      <vt:lpstr>第三产业的界定</vt:lpstr>
      <vt:lpstr>我国第三产业分为四个层次</vt:lpstr>
      <vt:lpstr>为流通服务的产业</vt:lpstr>
      <vt:lpstr>为生产和生活服务的产业</vt:lpstr>
      <vt:lpstr>为提高科学文化水平与居民素质服务的产业</vt:lpstr>
      <vt:lpstr>为社会公共需要服务的产业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第三产业</dc:title>
  <dc:creator>User</dc:creator>
  <cp:keywords>  　          　   　         　        　       　   　 　 　      　</cp:keywords>
  <dc:description>  　          　   　         　        　       　   　 　 　      　</dc:description>
  <cp:lastModifiedBy>nutmeat</cp:lastModifiedBy>
  <cp:revision>21</cp:revision>
  <dcterms:created xsi:type="dcterms:W3CDTF">2010-04-17T05:17:16Z</dcterms:created>
  <dcterms:modified xsi:type="dcterms:W3CDTF">2016-05-09T19:08:12Z</dcterms:modified>
</cp:coreProperties>
</file>